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9"/>
  </p:notesMasterIdLst>
  <p:sldIdLst>
    <p:sldId id="259" r:id="rId2"/>
    <p:sldId id="544" r:id="rId3"/>
    <p:sldId id="264" r:id="rId4"/>
    <p:sldId id="521" r:id="rId5"/>
    <p:sldId id="263" r:id="rId6"/>
    <p:sldId id="511" r:id="rId7"/>
    <p:sldId id="510" r:id="rId8"/>
    <p:sldId id="507" r:id="rId9"/>
    <p:sldId id="516" r:id="rId10"/>
    <p:sldId id="523" r:id="rId11"/>
    <p:sldId id="524" r:id="rId12"/>
    <p:sldId id="515" r:id="rId13"/>
    <p:sldId id="513" r:id="rId14"/>
    <p:sldId id="512" r:id="rId15"/>
    <p:sldId id="261" r:id="rId16"/>
    <p:sldId id="509" r:id="rId17"/>
    <p:sldId id="258" r:id="rId18"/>
    <p:sldId id="519" r:id="rId19"/>
    <p:sldId id="520" r:id="rId20"/>
    <p:sldId id="522" r:id="rId21"/>
    <p:sldId id="538" r:id="rId22"/>
    <p:sldId id="525" r:id="rId23"/>
    <p:sldId id="528" r:id="rId24"/>
    <p:sldId id="532" r:id="rId25"/>
    <p:sldId id="541" r:id="rId26"/>
    <p:sldId id="529" r:id="rId27"/>
    <p:sldId id="533" r:id="rId28"/>
    <p:sldId id="536" r:id="rId29"/>
    <p:sldId id="537" r:id="rId30"/>
    <p:sldId id="539" r:id="rId31"/>
    <p:sldId id="526" r:id="rId32"/>
    <p:sldId id="530" r:id="rId33"/>
    <p:sldId id="531" r:id="rId34"/>
    <p:sldId id="545" r:id="rId35"/>
    <p:sldId id="534" r:id="rId36"/>
    <p:sldId id="535" r:id="rId37"/>
    <p:sldId id="540" r:id="rId38"/>
    <p:sldId id="527" r:id="rId39"/>
    <p:sldId id="543" r:id="rId40"/>
    <p:sldId id="313" r:id="rId41"/>
    <p:sldId id="377" r:id="rId42"/>
    <p:sldId id="542" r:id="rId43"/>
    <p:sldId id="318" r:id="rId44"/>
    <p:sldId id="376" r:id="rId45"/>
    <p:sldId id="378" r:id="rId46"/>
    <p:sldId id="380" r:id="rId47"/>
    <p:sldId id="379" r:id="rId48"/>
    <p:sldId id="381" r:id="rId49"/>
    <p:sldId id="382" r:id="rId50"/>
    <p:sldId id="396" r:id="rId51"/>
    <p:sldId id="397" r:id="rId52"/>
    <p:sldId id="400" r:id="rId53"/>
    <p:sldId id="401" r:id="rId54"/>
    <p:sldId id="398" r:id="rId55"/>
    <p:sldId id="399" r:id="rId56"/>
    <p:sldId id="386" r:id="rId57"/>
    <p:sldId id="387" r:id="rId58"/>
    <p:sldId id="388" r:id="rId59"/>
    <p:sldId id="389" r:id="rId60"/>
    <p:sldId id="390" r:id="rId61"/>
    <p:sldId id="391" r:id="rId62"/>
    <p:sldId id="393" r:id="rId63"/>
    <p:sldId id="392" r:id="rId64"/>
    <p:sldId id="394" r:id="rId65"/>
    <p:sldId id="320" r:id="rId66"/>
    <p:sldId id="315" r:id="rId67"/>
    <p:sldId id="348" r:id="rId68"/>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7">
          <p15:clr>
            <a:srgbClr val="A4A3A4"/>
          </p15:clr>
        </p15:guide>
        <p15:guide id="2" orient="horz" pos="1021">
          <p15:clr>
            <a:srgbClr val="A4A3A4"/>
          </p15:clr>
        </p15:guide>
        <p15:guide id="3" orient="horz" pos="3969">
          <p15:clr>
            <a:srgbClr val="A4A3A4"/>
          </p15:clr>
        </p15:guide>
        <p15:guide id="4" orient="horz" pos="3720">
          <p15:clr>
            <a:srgbClr val="A4A3A4"/>
          </p15:clr>
        </p15:guide>
        <p15:guide id="5" orient="horz" pos="1680">
          <p15:clr>
            <a:srgbClr val="A4A3A4"/>
          </p15:clr>
        </p15:guide>
        <p15:guide id="6" pos="907">
          <p15:clr>
            <a:srgbClr val="A4A3A4"/>
          </p15:clr>
        </p15:guide>
        <p15:guide id="7" pos="4853">
          <p15:clr>
            <a:srgbClr val="A4A3A4"/>
          </p15:clr>
        </p15:guide>
        <p15:guide id="8" pos="2880">
          <p15:clr>
            <a:srgbClr val="A4A3A4"/>
          </p15:clr>
        </p15:guide>
        <p15:guide id="9" pos="2789">
          <p15:clr>
            <a:srgbClr val="A4A3A4"/>
          </p15:clr>
        </p15:guide>
        <p15:guide id="10" pos="29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BDF"/>
    <a:srgbClr val="C6C6C6"/>
    <a:srgbClr val="C9D6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2" autoAdjust="0"/>
    <p:restoredTop sz="92998" autoAdjust="0"/>
  </p:normalViewPr>
  <p:slideViewPr>
    <p:cSldViewPr snapToObjects="1" showGuides="1">
      <p:cViewPr varScale="1">
        <p:scale>
          <a:sx n="55" d="100"/>
          <a:sy n="55" d="100"/>
        </p:scale>
        <p:origin x="1520" y="28"/>
      </p:cViewPr>
      <p:guideLst>
        <p:guide orient="horz" pos="907"/>
        <p:guide orient="horz" pos="1021"/>
        <p:guide orient="horz" pos="3969"/>
        <p:guide orient="horz" pos="3720"/>
        <p:guide orient="horz" pos="1680"/>
        <p:guide pos="907"/>
        <p:guide pos="4853"/>
        <p:guide pos="2880"/>
        <p:guide pos="2789"/>
        <p:guide pos="297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732B35-8B28-45E3-BC36-CAEE5DCC6FBD}" type="datetimeFigureOut">
              <a:rPr lang="da-DK" smtClean="0"/>
              <a:pPr/>
              <a:t>24-11-2025</a:t>
            </a:fld>
            <a:endParaRPr lang="da-DK"/>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83F03A-B41C-41E8-920A-D43480CB4633}" type="slidenum">
              <a:rPr lang="da-DK" smtClean="0"/>
              <a:pPr/>
              <a:t>‹nr.›</a:t>
            </a:fld>
            <a:endParaRPr lang="da-DK"/>
          </a:p>
        </p:txBody>
      </p:sp>
    </p:spTree>
    <p:extLst>
      <p:ext uri="{BB962C8B-B14F-4D97-AF65-F5344CB8AC3E}">
        <p14:creationId xmlns:p14="http://schemas.microsoft.com/office/powerpoint/2010/main" val="1091588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5583F03A-B41C-41E8-920A-D43480CB4633}" type="slidenum">
              <a:rPr lang="da-DK" smtClean="0"/>
              <a:pPr/>
              <a:t>1</a:t>
            </a:fld>
            <a:endParaRPr lang="da-DK" dirty="0"/>
          </a:p>
        </p:txBody>
      </p:sp>
    </p:spTree>
    <p:extLst>
      <p:ext uri="{BB962C8B-B14F-4D97-AF65-F5344CB8AC3E}">
        <p14:creationId xmlns:p14="http://schemas.microsoft.com/office/powerpoint/2010/main" val="1662473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5F39743-9EBE-4342-A74B-C446E4D52709}" type="slidenum">
              <a:rPr lang="da-DK" smtClean="0"/>
              <a:t>46</a:t>
            </a:fld>
            <a:endParaRPr lang="da-DK"/>
          </a:p>
        </p:txBody>
      </p:sp>
    </p:spTree>
    <p:extLst>
      <p:ext uri="{BB962C8B-B14F-4D97-AF65-F5344CB8AC3E}">
        <p14:creationId xmlns:p14="http://schemas.microsoft.com/office/powerpoint/2010/main" val="203717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47</a:t>
            </a:fld>
            <a:endParaRPr lang="da-DK"/>
          </a:p>
        </p:txBody>
      </p:sp>
    </p:spTree>
    <p:extLst>
      <p:ext uri="{BB962C8B-B14F-4D97-AF65-F5344CB8AC3E}">
        <p14:creationId xmlns:p14="http://schemas.microsoft.com/office/powerpoint/2010/main" val="802514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5F39743-9EBE-4342-A74B-C446E4D52709}" type="slidenum">
              <a:rPr lang="da-DK" smtClean="0"/>
              <a:t>49</a:t>
            </a:fld>
            <a:endParaRPr lang="da-DK"/>
          </a:p>
        </p:txBody>
      </p:sp>
    </p:spTree>
    <p:extLst>
      <p:ext uri="{BB962C8B-B14F-4D97-AF65-F5344CB8AC3E}">
        <p14:creationId xmlns:p14="http://schemas.microsoft.com/office/powerpoint/2010/main" val="1645850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56</a:t>
            </a:fld>
            <a:endParaRPr lang="da-DK"/>
          </a:p>
        </p:txBody>
      </p:sp>
    </p:spTree>
    <p:extLst>
      <p:ext uri="{BB962C8B-B14F-4D97-AF65-F5344CB8AC3E}">
        <p14:creationId xmlns:p14="http://schemas.microsoft.com/office/powerpoint/2010/main" val="1826733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57</a:t>
            </a:fld>
            <a:endParaRPr lang="da-DK"/>
          </a:p>
        </p:txBody>
      </p:sp>
    </p:spTree>
    <p:extLst>
      <p:ext uri="{BB962C8B-B14F-4D97-AF65-F5344CB8AC3E}">
        <p14:creationId xmlns:p14="http://schemas.microsoft.com/office/powerpoint/2010/main" val="1203332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58</a:t>
            </a:fld>
            <a:endParaRPr lang="da-DK"/>
          </a:p>
        </p:txBody>
      </p:sp>
    </p:spTree>
    <p:extLst>
      <p:ext uri="{BB962C8B-B14F-4D97-AF65-F5344CB8AC3E}">
        <p14:creationId xmlns:p14="http://schemas.microsoft.com/office/powerpoint/2010/main" val="1312986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59</a:t>
            </a:fld>
            <a:endParaRPr lang="da-DK"/>
          </a:p>
        </p:txBody>
      </p:sp>
    </p:spTree>
    <p:extLst>
      <p:ext uri="{BB962C8B-B14F-4D97-AF65-F5344CB8AC3E}">
        <p14:creationId xmlns:p14="http://schemas.microsoft.com/office/powerpoint/2010/main" val="1176102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60</a:t>
            </a:fld>
            <a:endParaRPr lang="da-DK"/>
          </a:p>
        </p:txBody>
      </p:sp>
    </p:spTree>
    <p:extLst>
      <p:ext uri="{BB962C8B-B14F-4D97-AF65-F5344CB8AC3E}">
        <p14:creationId xmlns:p14="http://schemas.microsoft.com/office/powerpoint/2010/main" val="1691613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61</a:t>
            </a:fld>
            <a:endParaRPr lang="da-DK"/>
          </a:p>
        </p:txBody>
      </p:sp>
    </p:spTree>
    <p:extLst>
      <p:ext uri="{BB962C8B-B14F-4D97-AF65-F5344CB8AC3E}">
        <p14:creationId xmlns:p14="http://schemas.microsoft.com/office/powerpoint/2010/main" val="1511546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62</a:t>
            </a:fld>
            <a:endParaRPr lang="da-DK"/>
          </a:p>
        </p:txBody>
      </p:sp>
    </p:spTree>
    <p:extLst>
      <p:ext uri="{BB962C8B-B14F-4D97-AF65-F5344CB8AC3E}">
        <p14:creationId xmlns:p14="http://schemas.microsoft.com/office/powerpoint/2010/main" val="2344600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583F03A-B41C-41E8-920A-D43480CB4633}" type="slidenum">
              <a:rPr lang="da-DK" smtClean="0"/>
              <a:pPr/>
              <a:t>5</a:t>
            </a:fld>
            <a:endParaRPr lang="da-DK"/>
          </a:p>
        </p:txBody>
      </p:sp>
    </p:spTree>
    <p:extLst>
      <p:ext uri="{BB962C8B-B14F-4D97-AF65-F5344CB8AC3E}">
        <p14:creationId xmlns:p14="http://schemas.microsoft.com/office/powerpoint/2010/main" val="681841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63</a:t>
            </a:fld>
            <a:endParaRPr lang="da-DK"/>
          </a:p>
        </p:txBody>
      </p:sp>
    </p:spTree>
    <p:extLst>
      <p:ext uri="{BB962C8B-B14F-4D97-AF65-F5344CB8AC3E}">
        <p14:creationId xmlns:p14="http://schemas.microsoft.com/office/powerpoint/2010/main" val="2584598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64</a:t>
            </a:fld>
            <a:endParaRPr lang="da-DK"/>
          </a:p>
        </p:txBody>
      </p:sp>
    </p:spTree>
    <p:extLst>
      <p:ext uri="{BB962C8B-B14F-4D97-AF65-F5344CB8AC3E}">
        <p14:creationId xmlns:p14="http://schemas.microsoft.com/office/powerpoint/2010/main" val="3873818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66</a:t>
            </a:fld>
            <a:endParaRPr lang="da-DK"/>
          </a:p>
        </p:txBody>
      </p:sp>
    </p:spTree>
    <p:extLst>
      <p:ext uri="{BB962C8B-B14F-4D97-AF65-F5344CB8AC3E}">
        <p14:creationId xmlns:p14="http://schemas.microsoft.com/office/powerpoint/2010/main" val="1608926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9B39819C-EB3C-4146-807E-C68AB6DE5629}" type="slidenum">
              <a:rPr lang="da-DK" smtClean="0"/>
              <a:t>17</a:t>
            </a:fld>
            <a:endParaRPr lang="da-DK" dirty="0"/>
          </a:p>
        </p:txBody>
      </p:sp>
    </p:spTree>
    <p:extLst>
      <p:ext uri="{BB962C8B-B14F-4D97-AF65-F5344CB8AC3E}">
        <p14:creationId xmlns:p14="http://schemas.microsoft.com/office/powerpoint/2010/main" val="149146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5583F03A-B41C-41E8-920A-D43480CB4633}" type="slidenum">
              <a:rPr lang="da-DK" smtClean="0"/>
              <a:pPr/>
              <a:t>40</a:t>
            </a:fld>
            <a:endParaRPr lang="da-DK" dirty="0"/>
          </a:p>
        </p:txBody>
      </p:sp>
    </p:spTree>
    <p:extLst>
      <p:ext uri="{BB962C8B-B14F-4D97-AF65-F5344CB8AC3E}">
        <p14:creationId xmlns:p14="http://schemas.microsoft.com/office/powerpoint/2010/main" val="3019483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5583F03A-B41C-41E8-920A-D43480CB4633}" type="slidenum">
              <a:rPr lang="da-DK" smtClean="0"/>
              <a:pPr/>
              <a:t>41</a:t>
            </a:fld>
            <a:endParaRPr lang="da-DK" dirty="0"/>
          </a:p>
        </p:txBody>
      </p:sp>
    </p:spTree>
    <p:extLst>
      <p:ext uri="{BB962C8B-B14F-4D97-AF65-F5344CB8AC3E}">
        <p14:creationId xmlns:p14="http://schemas.microsoft.com/office/powerpoint/2010/main" val="1277528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5583F03A-B41C-41E8-920A-D43480CB4633}" type="slidenum">
              <a:rPr lang="da-DK" smtClean="0"/>
              <a:pPr/>
              <a:t>42</a:t>
            </a:fld>
            <a:endParaRPr lang="da-DK" dirty="0"/>
          </a:p>
        </p:txBody>
      </p:sp>
    </p:spTree>
    <p:extLst>
      <p:ext uri="{BB962C8B-B14F-4D97-AF65-F5344CB8AC3E}">
        <p14:creationId xmlns:p14="http://schemas.microsoft.com/office/powerpoint/2010/main" val="3971575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43</a:t>
            </a:fld>
            <a:endParaRPr lang="da-DK"/>
          </a:p>
        </p:txBody>
      </p:sp>
    </p:spTree>
    <p:extLst>
      <p:ext uri="{BB962C8B-B14F-4D97-AF65-F5344CB8AC3E}">
        <p14:creationId xmlns:p14="http://schemas.microsoft.com/office/powerpoint/2010/main" val="2079582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44</a:t>
            </a:fld>
            <a:endParaRPr lang="da-DK"/>
          </a:p>
        </p:txBody>
      </p:sp>
    </p:spTree>
    <p:extLst>
      <p:ext uri="{BB962C8B-B14F-4D97-AF65-F5344CB8AC3E}">
        <p14:creationId xmlns:p14="http://schemas.microsoft.com/office/powerpoint/2010/main" val="2078236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583F03A-B41C-41E8-920A-D43480CB4633}" type="slidenum">
              <a:rPr lang="da-DK" smtClean="0"/>
              <a:pPr/>
              <a:t>45</a:t>
            </a:fld>
            <a:endParaRPr lang="da-DK"/>
          </a:p>
        </p:txBody>
      </p:sp>
    </p:spTree>
    <p:extLst>
      <p:ext uri="{BB962C8B-B14F-4D97-AF65-F5344CB8AC3E}">
        <p14:creationId xmlns:p14="http://schemas.microsoft.com/office/powerpoint/2010/main" val="4251249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title slide">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1" y="1439862"/>
            <a:ext cx="9147600" cy="3068637"/>
          </a:xfrm>
        </p:spPr>
        <p:txBody>
          <a:bodyPr tIns="720000" anchor="ctr" anchorCtr="0"/>
          <a:lstStyle>
            <a:lvl1pPr marL="0" indent="0" algn="ctr">
              <a:buNone/>
              <a:defRPr/>
            </a:lvl1pPr>
          </a:lstStyle>
          <a:p>
            <a:r>
              <a:rPr lang="da-DK"/>
              <a:t>Klik på ikonet for at tilføje et billede</a:t>
            </a:r>
          </a:p>
        </p:txBody>
      </p:sp>
      <p:sp>
        <p:nvSpPr>
          <p:cNvPr id="9" name="Rectangle 8"/>
          <p:cNvSpPr/>
          <p:nvPr userDrawn="1"/>
        </p:nvSpPr>
        <p:spPr>
          <a:xfrm>
            <a:off x="0" y="4508499"/>
            <a:ext cx="9144000" cy="23495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p:cNvSpPr>
            <a:spLocks noGrp="1"/>
          </p:cNvSpPr>
          <p:nvPr>
            <p:ph type="ctrTitle"/>
          </p:nvPr>
        </p:nvSpPr>
        <p:spPr>
          <a:xfrm>
            <a:off x="1439863" y="4793675"/>
            <a:ext cx="6264275" cy="1359953"/>
          </a:xfrm>
        </p:spPr>
        <p:txBody>
          <a:bodyPr anchor="t" anchorCtr="0"/>
          <a:lstStyle>
            <a:lvl1pPr>
              <a:lnSpc>
                <a:spcPct val="88000"/>
              </a:lnSpc>
              <a:defRPr sz="4000" strike="noStrike">
                <a:solidFill>
                  <a:schemeClr val="bg2"/>
                </a:solidFill>
              </a:defRPr>
            </a:lvl1pPr>
          </a:lstStyle>
          <a:p>
            <a:r>
              <a:rPr lang="da-DK" noProof="0"/>
              <a:t>Klik for at redigere i master</a:t>
            </a:r>
            <a:endParaRPr lang="da-DK" noProof="0" dirty="0"/>
          </a:p>
        </p:txBody>
      </p:sp>
      <p:sp>
        <p:nvSpPr>
          <p:cNvPr id="4" name="Date Placeholder 3"/>
          <p:cNvSpPr>
            <a:spLocks noGrp="1"/>
          </p:cNvSpPr>
          <p:nvPr>
            <p:ph type="dt" sz="half" idx="10"/>
          </p:nvPr>
        </p:nvSpPr>
        <p:spPr/>
        <p:txBody>
          <a:bodyPr/>
          <a:lstStyle>
            <a:lvl1pPr>
              <a:defRPr>
                <a:solidFill>
                  <a:schemeClr val="bg2"/>
                </a:solidFill>
              </a:defRPr>
            </a:lvl1pPr>
          </a:lstStyle>
          <a:p>
            <a:fld id="{AC4143F1-C99C-4BD3-9421-5CBE4864E1AE}" type="datetime5">
              <a:rPr lang="da-DK" smtClean="0"/>
              <a:t>november 2025</a:t>
            </a:fld>
            <a:endParaRPr lang="da-DK"/>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da-DK"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161BE2EA-AEDB-4948-88E1-594E5C4BF481}" type="slidenum">
              <a:rPr lang="da-DK" smtClean="0"/>
              <a:pPr/>
              <a:t>‹nr.›</a:t>
            </a:fld>
            <a:endParaRPr lang="da-DK"/>
          </a:p>
        </p:txBody>
      </p:sp>
      <p:cxnSp>
        <p:nvCxnSpPr>
          <p:cNvPr id="13" name="Straight Connector 12"/>
          <p:cNvCxnSpPr/>
          <p:nvPr userDrawn="1"/>
        </p:nvCxnSpPr>
        <p:spPr>
          <a:xfrm>
            <a:off x="0" y="6300788"/>
            <a:ext cx="913488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able Placeholder 14"/>
          <p:cNvSpPr>
            <a:spLocks noGrp="1"/>
          </p:cNvSpPr>
          <p:nvPr>
            <p:ph type="tbl" sz="quarter" idx="14"/>
          </p:nvPr>
        </p:nvSpPr>
        <p:spPr>
          <a:xfrm>
            <a:off x="0" y="1598069"/>
            <a:ext cx="9144000" cy="6350"/>
          </a:xfrm>
          <a:solidFill>
            <a:schemeClr val="bg1"/>
          </a:solidFill>
        </p:spPr>
        <p:txBody>
          <a:bodyPr/>
          <a:lstStyle>
            <a:lvl1pPr marL="0" indent="0" algn="ctr">
              <a:buFontTx/>
              <a:buNone/>
              <a:defRPr sz="100">
                <a:solidFill>
                  <a:schemeClr val="bg1"/>
                </a:solidFill>
              </a:defRPr>
            </a:lvl1pPr>
          </a:lstStyle>
          <a:p>
            <a:r>
              <a:rPr lang="da-DK"/>
              <a:t>Klik på ikonet for at tilføje en tabel</a:t>
            </a:r>
            <a:endParaRPr lang="en-GB" dirty="0"/>
          </a:p>
        </p:txBody>
      </p:sp>
      <p:grpSp>
        <p:nvGrpSpPr>
          <p:cNvPr id="11" name="Group 10"/>
          <p:cNvGrpSpPr/>
          <p:nvPr userDrawn="1"/>
        </p:nvGrpSpPr>
        <p:grpSpPr>
          <a:xfrm>
            <a:off x="-2270650" y="769938"/>
            <a:ext cx="2232549" cy="1362353"/>
            <a:chOff x="-2556792" y="-243409"/>
            <a:chExt cx="2910520" cy="1776067"/>
          </a:xfrm>
        </p:grpSpPr>
        <p:grpSp>
          <p:nvGrpSpPr>
            <p:cNvPr id="12" name="Group 11"/>
            <p:cNvGrpSpPr/>
            <p:nvPr/>
          </p:nvGrpSpPr>
          <p:grpSpPr>
            <a:xfrm>
              <a:off x="-2556792" y="-243409"/>
              <a:ext cx="1552575" cy="1019176"/>
              <a:chOff x="-2556792" y="-243409"/>
              <a:chExt cx="1552575" cy="1019176"/>
            </a:xfrm>
          </p:grpSpPr>
          <p:grpSp>
            <p:nvGrpSpPr>
              <p:cNvPr id="16" name="Group 15"/>
              <p:cNvGrpSpPr/>
              <p:nvPr/>
            </p:nvGrpSpPr>
            <p:grpSpPr>
              <a:xfrm>
                <a:off x="-2556792" y="-243409"/>
                <a:ext cx="1552575" cy="1019176"/>
                <a:chOff x="-2556792" y="-243409"/>
                <a:chExt cx="1552575" cy="1019176"/>
              </a:xfrm>
            </p:grpSpPr>
            <p:pic>
              <p:nvPicPr>
                <p:cNvPr id="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94969"/>
                <a:stretch/>
              </p:blipFill>
              <p:spPr bwMode="auto">
                <a:xfrm>
                  <a:off x="-2556792" y="-243408"/>
                  <a:ext cx="661317"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a:off x="-1905000" y="-243409"/>
                  <a:ext cx="900783" cy="1019175"/>
                  <a:chOff x="-1895475" y="-243409"/>
                  <a:chExt cx="900783" cy="1019175"/>
                </a:xfrm>
              </p:grpSpPr>
              <p:pic>
                <p:nvPicPr>
                  <p:cNvPr id="2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3147" b="76117"/>
                  <a:stretch/>
                </p:blipFill>
                <p:spPr bwMode="auto">
                  <a:xfrm>
                    <a:off x="-1895475" y="-243409"/>
                    <a:ext cx="900783" cy="243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997" y="-24334"/>
                    <a:ext cx="8858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1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9524" t="83696" r="56273"/>
              <a:stretch/>
            </p:blipFill>
            <p:spPr bwMode="auto">
              <a:xfrm>
                <a:off x="-2464260" y="600074"/>
                <a:ext cx="552451" cy="166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5" t="4053" r="1645" b="69368"/>
            <a:stretch/>
          </p:blipFill>
          <p:spPr bwMode="auto">
            <a:xfrm>
              <a:off x="-1723106" y="218554"/>
              <a:ext cx="2076834" cy="131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 name="TextBox 22"/>
          <p:cNvSpPr txBox="1"/>
          <p:nvPr userDrawn="1"/>
        </p:nvSpPr>
        <p:spPr>
          <a:xfrm>
            <a:off x="-1860550" y="0"/>
            <a:ext cx="1768475" cy="769938"/>
          </a:xfrm>
          <a:prstGeom prst="rect">
            <a:avLst/>
          </a:prstGeom>
          <a:noFill/>
        </p:spPr>
        <p:txBody>
          <a:bodyPr lIns="0" tIns="0" rIns="0" bIns="0">
            <a:spAutoFit/>
          </a:bodyPr>
          <a:lstStyle/>
          <a:p>
            <a:pPr algn="r">
              <a:defRPr/>
            </a:pPr>
            <a:r>
              <a:rPr lang="da-DK" sz="1000" b="1" dirty="0">
                <a:solidFill>
                  <a:schemeClr val="tx1">
                    <a:lumMod val="75000"/>
                    <a:lumOff val="25000"/>
                  </a:schemeClr>
                </a:solidFill>
                <a:latin typeface="+mn-lt"/>
                <a:cs typeface="Arial" pitchFamily="34" charset="0"/>
              </a:rPr>
              <a:t>Skift farve på skabelonen </a:t>
            </a:r>
          </a:p>
          <a:p>
            <a:pPr algn="r">
              <a:defRPr/>
            </a:pPr>
            <a:r>
              <a:rPr lang="da-DK" sz="1000" dirty="0">
                <a:solidFill>
                  <a:schemeClr val="tx1">
                    <a:lumMod val="75000"/>
                    <a:lumOff val="25000"/>
                  </a:schemeClr>
                </a:solidFill>
                <a:latin typeface="+mn-lt"/>
                <a:cs typeface="Arial" pitchFamily="34" charset="0"/>
              </a:rPr>
              <a:t> 1. Topmenu &gt;Design &lt;Farver </a:t>
            </a:r>
          </a:p>
          <a:p>
            <a:pPr algn="r">
              <a:defRPr/>
            </a:pPr>
            <a:r>
              <a:rPr lang="da-DK" sz="1000" dirty="0">
                <a:solidFill>
                  <a:schemeClr val="tx1">
                    <a:lumMod val="75000"/>
                    <a:lumOff val="25000"/>
                  </a:schemeClr>
                </a:solidFill>
                <a:latin typeface="+mn-lt"/>
                <a:cs typeface="Arial" pitchFamily="34" charset="0"/>
              </a:rPr>
              <a:t>2. Klik på det farvetema </a:t>
            </a:r>
            <a:br>
              <a:rPr lang="da-DK" sz="1000" dirty="0">
                <a:solidFill>
                  <a:schemeClr val="tx1">
                    <a:lumMod val="75000"/>
                    <a:lumOff val="25000"/>
                  </a:schemeClr>
                </a:solidFill>
                <a:latin typeface="+mn-lt"/>
                <a:cs typeface="Arial" pitchFamily="34" charset="0"/>
              </a:rPr>
            </a:br>
            <a:r>
              <a:rPr lang="da-DK" sz="1000" dirty="0">
                <a:solidFill>
                  <a:schemeClr val="tx1">
                    <a:lumMod val="75000"/>
                    <a:lumOff val="25000"/>
                  </a:schemeClr>
                </a:solidFill>
                <a:latin typeface="+mn-lt"/>
                <a:cs typeface="Arial" pitchFamily="34" charset="0"/>
              </a:rPr>
              <a:t>du skal bruge i præsentationen</a:t>
            </a:r>
          </a:p>
          <a:p>
            <a:pPr algn="r">
              <a:defRPr/>
            </a:pPr>
            <a:endParaRPr lang="da-DK" sz="1000" dirty="0">
              <a:solidFill>
                <a:schemeClr val="tx1">
                  <a:lumMod val="75000"/>
                  <a:lumOff val="25000"/>
                </a:schemeClr>
              </a:solidFill>
              <a:latin typeface="+mn-lt"/>
              <a:cs typeface="Arial" pitchFamily="34" charset="0"/>
            </a:endParaRPr>
          </a:p>
        </p:txBody>
      </p:sp>
      <p:sp>
        <p:nvSpPr>
          <p:cNvPr id="24" name="AutoShape 4"/>
          <p:cNvSpPr>
            <a:spLocks/>
          </p:cNvSpPr>
          <p:nvPr userDrawn="1"/>
        </p:nvSpPr>
        <p:spPr bwMode="gray">
          <a:xfrm>
            <a:off x="-1958975" y="5780874"/>
            <a:ext cx="18716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p>
            <a:pPr algn="r" defTabSz="457200">
              <a:tabLst>
                <a:tab pos="177800" algn="l"/>
              </a:tabLst>
            </a:pPr>
            <a:r>
              <a:rPr lang="da-DK" sz="1000" b="1" dirty="0">
                <a:solidFill>
                  <a:schemeClr val="tx1">
                    <a:lumMod val="75000"/>
                    <a:lumOff val="25000"/>
                  </a:schemeClr>
                </a:solidFill>
                <a:cs typeface="Arial" charset="0"/>
              </a:rPr>
              <a:t>Vis hjælpelinjer som hjælper ved placering af objekter</a:t>
            </a:r>
          </a:p>
          <a:p>
            <a:pPr algn="r" defTabSz="457200">
              <a:tabLst>
                <a:tab pos="177800" algn="l"/>
              </a:tabLst>
            </a:pPr>
            <a:r>
              <a:rPr lang="da-DK" sz="1000" dirty="0">
                <a:solidFill>
                  <a:schemeClr val="tx1">
                    <a:lumMod val="75000"/>
                    <a:lumOff val="25000"/>
                  </a:schemeClr>
                </a:solidFill>
                <a:cs typeface="Arial" charset="0"/>
              </a:rPr>
              <a:t>1.	</a:t>
            </a:r>
            <a:r>
              <a:rPr lang="da-DK" sz="1000" dirty="0" err="1">
                <a:solidFill>
                  <a:schemeClr val="tx1">
                    <a:lumMod val="75000"/>
                    <a:lumOff val="25000"/>
                  </a:schemeClr>
                </a:solidFill>
                <a:cs typeface="Arial" charset="0"/>
              </a:rPr>
              <a:t>Højreklik</a:t>
            </a:r>
            <a:r>
              <a:rPr lang="da-DK" sz="1000" dirty="0">
                <a:solidFill>
                  <a:schemeClr val="tx1">
                    <a:lumMod val="75000"/>
                    <a:lumOff val="25000"/>
                  </a:schemeClr>
                </a:solidFill>
                <a:cs typeface="Arial" charset="0"/>
              </a:rPr>
              <a:t> udenfor </a:t>
            </a:r>
            <a:r>
              <a:rPr lang="da-DK" sz="1000" dirty="0" err="1">
                <a:solidFill>
                  <a:schemeClr val="tx1">
                    <a:lumMod val="75000"/>
                    <a:lumOff val="25000"/>
                  </a:schemeClr>
                </a:solidFill>
                <a:cs typeface="Arial" charset="0"/>
              </a:rPr>
              <a:t>slidet</a:t>
            </a:r>
            <a:r>
              <a:rPr lang="da-DK" sz="1000" dirty="0">
                <a:solidFill>
                  <a:schemeClr val="tx1">
                    <a:lumMod val="75000"/>
                    <a:lumOff val="25000"/>
                  </a:schemeClr>
                </a:solidFill>
                <a:cs typeface="Arial" charset="0"/>
              </a:rPr>
              <a:t> og vælg ’Gitter og hjælpelinjer’</a:t>
            </a:r>
          </a:p>
          <a:p>
            <a:pPr algn="r" defTabSz="457200">
              <a:tabLst>
                <a:tab pos="177800" algn="l"/>
              </a:tabLst>
            </a:pPr>
            <a:r>
              <a:rPr lang="da-DK" sz="1000" dirty="0">
                <a:solidFill>
                  <a:schemeClr val="tx1">
                    <a:lumMod val="75000"/>
                    <a:lumOff val="25000"/>
                  </a:schemeClr>
                </a:solidFill>
                <a:cs typeface="Arial" charset="0"/>
              </a:rPr>
              <a:t>2. 	Sæt kryds ved ’Vis’ tegnehjælpelinjer</a:t>
            </a:r>
            <a:r>
              <a:rPr lang="da-DK" sz="1000" baseline="0" dirty="0">
                <a:solidFill>
                  <a:schemeClr val="tx1">
                    <a:lumMod val="75000"/>
                    <a:lumOff val="25000"/>
                  </a:schemeClr>
                </a:solidFill>
                <a:cs typeface="Arial" charset="0"/>
              </a:rPr>
              <a:t> </a:t>
            </a:r>
            <a:r>
              <a:rPr lang="da-DK" sz="1000" dirty="0">
                <a:solidFill>
                  <a:schemeClr val="tx1">
                    <a:lumMod val="75000"/>
                    <a:lumOff val="25000"/>
                  </a:schemeClr>
                </a:solidFill>
                <a:cs typeface="Arial" charset="0"/>
              </a:rPr>
              <a:t>på skærmen</a:t>
            </a:r>
          </a:p>
          <a:p>
            <a:pPr algn="r" defTabSz="457200">
              <a:buFontTx/>
              <a:buAutoNum type="arabicPeriod" startAt="3"/>
              <a:tabLst>
                <a:tab pos="177800" algn="l"/>
              </a:tabLst>
            </a:pPr>
            <a:r>
              <a:rPr lang="da-DK" sz="1000" dirty="0">
                <a:solidFill>
                  <a:schemeClr val="tx1">
                    <a:lumMod val="75000"/>
                    <a:lumOff val="25000"/>
                  </a:schemeClr>
                </a:solidFill>
                <a:cs typeface="Arial" charset="0"/>
              </a:rPr>
              <a:t> Vælg “OK”</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on lightgrey +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p>
        </p:txBody>
      </p:sp>
      <p:sp>
        <p:nvSpPr>
          <p:cNvPr id="5" name="Date Placeholder 4"/>
          <p:cNvSpPr>
            <a:spLocks noGrp="1"/>
          </p:cNvSpPr>
          <p:nvPr>
            <p:ph type="dt" sz="half" idx="10"/>
          </p:nvPr>
        </p:nvSpPr>
        <p:spPr/>
        <p:txBody>
          <a:bodyPr/>
          <a:lstStyle/>
          <a:p>
            <a:fld id="{591881F1-B692-42C8-AA1B-D03859E3B27A}" type="datetime5">
              <a:rPr lang="da-DK" noProof="0" smtClean="0"/>
              <a:t>november 2025</a:t>
            </a:fld>
            <a:endParaRPr lang="da-DK" noProof="0"/>
          </a:p>
        </p:txBody>
      </p:sp>
      <p:sp>
        <p:nvSpPr>
          <p:cNvPr id="7" name="Slide Number Placeholder 6"/>
          <p:cNvSpPr>
            <a:spLocks noGrp="1"/>
          </p:cNvSpPr>
          <p:nvPr>
            <p:ph type="sldNum" sz="quarter" idx="12"/>
          </p:nvPr>
        </p:nvSpPr>
        <p:spPr/>
        <p:txBody>
          <a:bodyPr/>
          <a:lstStyle/>
          <a:p>
            <a:fld id="{161BE2EA-AEDB-4948-88E1-594E5C4BF481}" type="slidenum">
              <a:rPr lang="da-DK" noProof="0" smtClean="0"/>
              <a:pPr/>
              <a:t>‹nr.›</a:t>
            </a:fld>
            <a:endParaRPr lang="da-DK" noProof="0"/>
          </a:p>
        </p:txBody>
      </p:sp>
      <p:cxnSp>
        <p:nvCxnSpPr>
          <p:cNvPr id="12" name="Straight Connector 11"/>
          <p:cNvCxnSpPr/>
          <p:nvPr userDrawn="1"/>
        </p:nvCxnSpPr>
        <p:spPr>
          <a:xfrm>
            <a:off x="-2" y="1440000"/>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 y="6300788"/>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1439863" y="2667000"/>
            <a:ext cx="2987676" cy="3238499"/>
          </a:xfrm>
          <a:prstGeom prst="rect">
            <a:avLst/>
          </a:prstGeom>
          <a:solidFill>
            <a:srgbClr val="C9D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Chart Placeholder 10"/>
          <p:cNvSpPr>
            <a:spLocks noGrp="1"/>
          </p:cNvSpPr>
          <p:nvPr>
            <p:ph type="chart" sz="quarter" idx="13" hasCustomPrompt="1"/>
          </p:nvPr>
        </p:nvSpPr>
        <p:spPr>
          <a:xfrm>
            <a:off x="1583999" y="2810249"/>
            <a:ext cx="2707200" cy="2952000"/>
          </a:xfrm>
        </p:spPr>
        <p:txBody>
          <a:bodyPr/>
          <a:lstStyle>
            <a:lvl1pPr marL="288000" marR="0" indent="-288000" algn="l" defTabSz="914400" rtl="0" eaLnBrk="1" fontAlgn="auto" latinLnBrk="0" hangingPunct="1">
              <a:lnSpc>
                <a:spcPct val="104000"/>
              </a:lnSpc>
              <a:spcBef>
                <a:spcPts val="600"/>
              </a:spcBef>
              <a:spcAft>
                <a:spcPts val="0"/>
              </a:spcAft>
              <a:buClrTx/>
              <a:buSzTx/>
              <a:buFont typeface="Wingdings" pitchFamily="2" charset="2"/>
              <a:buChar char=""/>
              <a:tabLst/>
              <a:defRPr/>
            </a:lvl1pPr>
          </a:lstStyle>
          <a:p>
            <a:pPr lvl="0"/>
            <a:r>
              <a:rPr lang="en-GB" dirty="0"/>
              <a:t>Select placeholder and copy-paste chart from Excel</a:t>
            </a:r>
          </a:p>
          <a:p>
            <a:endParaRPr lang="en-GB" dirty="0"/>
          </a:p>
        </p:txBody>
      </p:sp>
      <p:sp>
        <p:nvSpPr>
          <p:cNvPr id="14" name="Text Placeholder 7"/>
          <p:cNvSpPr>
            <a:spLocks noGrp="1"/>
          </p:cNvSpPr>
          <p:nvPr>
            <p:ph type="body" sz="quarter" idx="14"/>
          </p:nvPr>
        </p:nvSpPr>
        <p:spPr>
          <a:xfrm>
            <a:off x="4716428" y="2666999"/>
            <a:ext cx="2988000" cy="3238501"/>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157947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p>
        </p:txBody>
      </p:sp>
      <p:sp>
        <p:nvSpPr>
          <p:cNvPr id="4" name="Date Placeholder 3"/>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5" name="Footer Placeholder 4"/>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p>
            <a:fld id="{161BE2EA-AEDB-4948-88E1-594E5C4BF481}" type="slidenum">
              <a:rPr lang="da-DK" noProof="0" smtClean="0"/>
              <a:pPr/>
              <a:t>‹nr.›</a:t>
            </a:fld>
            <a:endParaRPr lang="da-DK" noProof="0"/>
          </a:p>
        </p:txBody>
      </p:sp>
      <p:cxnSp>
        <p:nvCxnSpPr>
          <p:cNvPr id="8" name="Straight Connector 7"/>
          <p:cNvCxnSpPr/>
          <p:nvPr userDrawn="1"/>
        </p:nvCxnSpPr>
        <p:spPr>
          <a:xfrm>
            <a:off x="-2" y="1440000"/>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 y="6300788"/>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hart Placeholder 10"/>
          <p:cNvSpPr>
            <a:spLocks noGrp="1"/>
          </p:cNvSpPr>
          <p:nvPr>
            <p:ph type="chart" sz="quarter" idx="13" hasCustomPrompt="1"/>
          </p:nvPr>
        </p:nvSpPr>
        <p:spPr>
          <a:xfrm>
            <a:off x="1583999" y="2810249"/>
            <a:ext cx="5976000" cy="2952000"/>
          </a:xfrm>
        </p:spPr>
        <p:txBody>
          <a:bodyPr/>
          <a:lstStyle>
            <a:lvl1pPr marL="288000" marR="0" indent="-288000" algn="l" defTabSz="914400" rtl="0" eaLnBrk="1" fontAlgn="auto" latinLnBrk="0" hangingPunct="1">
              <a:lnSpc>
                <a:spcPct val="104000"/>
              </a:lnSpc>
              <a:spcBef>
                <a:spcPts val="600"/>
              </a:spcBef>
              <a:spcAft>
                <a:spcPts val="0"/>
              </a:spcAft>
              <a:buClrTx/>
              <a:buSzTx/>
              <a:buFont typeface="Wingdings" pitchFamily="2" charset="2"/>
              <a:buChar char=""/>
              <a:tabLst/>
              <a:defRPr/>
            </a:lvl1pPr>
          </a:lstStyle>
          <a:p>
            <a:pPr lvl="0"/>
            <a:r>
              <a:rPr lang="en-GB" dirty="0"/>
              <a:t>Select placeholder and copy-paste chart from Excel</a:t>
            </a:r>
          </a:p>
          <a:p>
            <a:endParaRPr lang="en-GB" dirty="0"/>
          </a:p>
        </p:txBody>
      </p:sp>
      <p:cxnSp>
        <p:nvCxnSpPr>
          <p:cNvPr id="10" name="Straight Connector 9"/>
          <p:cNvCxnSpPr/>
          <p:nvPr userDrawn="1"/>
        </p:nvCxnSpPr>
        <p:spPr>
          <a:xfrm>
            <a:off x="1423441" y="2657475"/>
            <a:ext cx="6280697" cy="0"/>
          </a:xfrm>
          <a:prstGeom prst="line">
            <a:avLst/>
          </a:prstGeom>
          <a:ln w="12700">
            <a:solidFill>
              <a:srgbClr val="C6C6C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423440" y="5905500"/>
            <a:ext cx="6280697" cy="0"/>
          </a:xfrm>
          <a:prstGeom prst="line">
            <a:avLst/>
          </a:prstGeom>
          <a:ln w="12700">
            <a:solidFill>
              <a:srgbClr val="C6C6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307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on white +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p>
        </p:txBody>
      </p:sp>
      <p:sp>
        <p:nvSpPr>
          <p:cNvPr id="5" name="Date Placeholder 4"/>
          <p:cNvSpPr>
            <a:spLocks noGrp="1"/>
          </p:cNvSpPr>
          <p:nvPr>
            <p:ph type="dt" sz="half" idx="10"/>
          </p:nvPr>
        </p:nvSpPr>
        <p:spPr/>
        <p:txBody>
          <a:bodyPr/>
          <a:lstStyle/>
          <a:p>
            <a:fld id="{591881F1-B692-42C8-AA1B-D03859E3B27A}" type="datetime5">
              <a:rPr lang="da-DK" noProof="0" smtClean="0"/>
              <a:t>november 2025</a:t>
            </a:fld>
            <a:endParaRPr lang="da-DK" noProof="0"/>
          </a:p>
        </p:txBody>
      </p:sp>
      <p:sp>
        <p:nvSpPr>
          <p:cNvPr id="7" name="Slide Number Placeholder 6"/>
          <p:cNvSpPr>
            <a:spLocks noGrp="1"/>
          </p:cNvSpPr>
          <p:nvPr>
            <p:ph type="sldNum" sz="quarter" idx="12"/>
          </p:nvPr>
        </p:nvSpPr>
        <p:spPr/>
        <p:txBody>
          <a:bodyPr/>
          <a:lstStyle/>
          <a:p>
            <a:fld id="{161BE2EA-AEDB-4948-88E1-594E5C4BF481}" type="slidenum">
              <a:rPr lang="da-DK" noProof="0" smtClean="0"/>
              <a:pPr/>
              <a:t>‹nr.›</a:t>
            </a:fld>
            <a:endParaRPr lang="da-DK" noProof="0"/>
          </a:p>
        </p:txBody>
      </p:sp>
      <p:cxnSp>
        <p:nvCxnSpPr>
          <p:cNvPr id="12" name="Straight Connector 11"/>
          <p:cNvCxnSpPr/>
          <p:nvPr userDrawn="1"/>
        </p:nvCxnSpPr>
        <p:spPr>
          <a:xfrm>
            <a:off x="-2" y="1440000"/>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 y="6300788"/>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hart Placeholder 10"/>
          <p:cNvSpPr>
            <a:spLocks noGrp="1"/>
          </p:cNvSpPr>
          <p:nvPr>
            <p:ph type="chart" sz="quarter" idx="13" hasCustomPrompt="1"/>
          </p:nvPr>
        </p:nvSpPr>
        <p:spPr>
          <a:xfrm>
            <a:off x="1583999" y="2810249"/>
            <a:ext cx="2707200" cy="2952000"/>
          </a:xfrm>
        </p:spPr>
        <p:txBody>
          <a:bodyPr/>
          <a:lstStyle>
            <a:lvl1pPr marL="288000" marR="0" indent="-288000" algn="l" defTabSz="914400" rtl="0" eaLnBrk="1" fontAlgn="auto" latinLnBrk="0" hangingPunct="1">
              <a:lnSpc>
                <a:spcPct val="104000"/>
              </a:lnSpc>
              <a:spcBef>
                <a:spcPts val="600"/>
              </a:spcBef>
              <a:spcAft>
                <a:spcPts val="0"/>
              </a:spcAft>
              <a:buClrTx/>
              <a:buSzTx/>
              <a:buFont typeface="Wingdings" pitchFamily="2" charset="2"/>
              <a:buChar char=""/>
              <a:tabLst/>
              <a:defRPr/>
            </a:lvl1pPr>
          </a:lstStyle>
          <a:p>
            <a:pPr lvl="0"/>
            <a:r>
              <a:rPr lang="en-GB" dirty="0"/>
              <a:t>Select placeholder and copy-paste chart from Excel</a:t>
            </a:r>
          </a:p>
          <a:p>
            <a:endParaRPr lang="en-GB" dirty="0"/>
          </a:p>
        </p:txBody>
      </p:sp>
      <p:sp>
        <p:nvSpPr>
          <p:cNvPr id="14" name="Text Placeholder 7"/>
          <p:cNvSpPr>
            <a:spLocks noGrp="1"/>
          </p:cNvSpPr>
          <p:nvPr>
            <p:ph type="body" sz="quarter" idx="14"/>
          </p:nvPr>
        </p:nvSpPr>
        <p:spPr>
          <a:xfrm>
            <a:off x="4716428" y="2666999"/>
            <a:ext cx="2988000" cy="3238501"/>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cxnSp>
        <p:nvCxnSpPr>
          <p:cNvPr id="11" name="Straight Connector 10"/>
          <p:cNvCxnSpPr/>
          <p:nvPr userDrawn="1"/>
        </p:nvCxnSpPr>
        <p:spPr>
          <a:xfrm>
            <a:off x="1423441" y="2657475"/>
            <a:ext cx="3004097" cy="0"/>
          </a:xfrm>
          <a:prstGeom prst="line">
            <a:avLst/>
          </a:prstGeom>
          <a:ln w="12700">
            <a:solidFill>
              <a:srgbClr val="C6C6C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423440" y="5905500"/>
            <a:ext cx="3004098" cy="0"/>
          </a:xfrm>
          <a:prstGeom prst="line">
            <a:avLst/>
          </a:prstGeom>
          <a:ln w="12700">
            <a:solidFill>
              <a:srgbClr val="C6C6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113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9" name="Rectangle 8"/>
          <p:cNvSpPr/>
          <p:nvPr userDrawn="1"/>
        </p:nvSpPr>
        <p:spPr>
          <a:xfrm>
            <a:off x="-2" y="1439863"/>
            <a:ext cx="9144001" cy="54181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xt Placeholder 7"/>
          <p:cNvSpPr>
            <a:spLocks noGrp="1"/>
          </p:cNvSpPr>
          <p:nvPr>
            <p:ph type="body" sz="quarter" idx="13"/>
          </p:nvPr>
        </p:nvSpPr>
        <p:spPr>
          <a:xfrm>
            <a:off x="1439864" y="4402667"/>
            <a:ext cx="6264274" cy="898541"/>
          </a:xfrm>
        </p:spPr>
        <p:txBody>
          <a:bodyPr/>
          <a:lstStyle>
            <a:lvl1pPr marL="0" indent="0">
              <a:lnSpc>
                <a:spcPct val="120000"/>
              </a:lnSpc>
              <a:spcBef>
                <a:spcPts val="0"/>
              </a:spcBef>
              <a:buFontTx/>
              <a:buNone/>
              <a:defRPr sz="1800">
                <a:solidFill>
                  <a:schemeClr val="bg2"/>
                </a:solidFill>
              </a:defRPr>
            </a:lvl1pPr>
          </a:lstStyle>
          <a:p>
            <a:pPr lvl="0"/>
            <a:r>
              <a:rPr lang="da-DK"/>
              <a:t>Klik for at redigere i master</a:t>
            </a:r>
          </a:p>
        </p:txBody>
      </p:sp>
      <p:cxnSp>
        <p:nvCxnSpPr>
          <p:cNvPr id="14" name="Straight Connector 13"/>
          <p:cNvCxnSpPr/>
          <p:nvPr userDrawn="1"/>
        </p:nvCxnSpPr>
        <p:spPr>
          <a:xfrm>
            <a:off x="-2" y="1598069"/>
            <a:ext cx="9144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439863" y="2890554"/>
            <a:ext cx="6264275" cy="1546558"/>
          </a:xfrm>
        </p:spPr>
        <p:txBody>
          <a:bodyPr anchor="t" anchorCtr="0"/>
          <a:lstStyle>
            <a:lvl1pPr>
              <a:lnSpc>
                <a:spcPct val="88000"/>
              </a:lnSpc>
              <a:defRPr sz="4000" strike="noStrike">
                <a:solidFill>
                  <a:schemeClr val="bg2"/>
                </a:solidFill>
              </a:defRPr>
            </a:lvl1pPr>
          </a:lstStyle>
          <a:p>
            <a:r>
              <a:rPr lang="da-DK" noProof="0"/>
              <a:t>Klik for at redigere i master</a:t>
            </a:r>
            <a:endParaRPr lang="da-DK" noProof="0" dirty="0"/>
          </a:p>
        </p:txBody>
      </p:sp>
      <p:sp>
        <p:nvSpPr>
          <p:cNvPr id="4" name="Date Placeholder 3"/>
          <p:cNvSpPr>
            <a:spLocks noGrp="1"/>
          </p:cNvSpPr>
          <p:nvPr>
            <p:ph type="dt" sz="half" idx="10"/>
          </p:nvPr>
        </p:nvSpPr>
        <p:spPr/>
        <p:txBody>
          <a:bodyPr/>
          <a:lstStyle>
            <a:lvl1pPr>
              <a:defRPr>
                <a:solidFill>
                  <a:schemeClr val="bg2"/>
                </a:solidFill>
              </a:defRPr>
            </a:lvl1pPr>
          </a:lstStyle>
          <a:p>
            <a:fld id="{7339FC8D-1AE7-4F3E-92AB-61F5D2AFE42B}" type="datetime5">
              <a:rPr lang="da-DK" smtClean="0"/>
              <a:t>november 2025</a:t>
            </a:fld>
            <a:endParaRPr lang="da-DK"/>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da-DK"/>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161BE2EA-AEDB-4948-88E1-594E5C4BF481}" type="slidenum">
              <a:rPr lang="da-DK" smtClean="0"/>
              <a:pPr/>
              <a:t>‹nr.›</a:t>
            </a:fld>
            <a:endParaRPr lang="da-DK"/>
          </a:p>
        </p:txBody>
      </p:sp>
      <p:sp>
        <p:nvSpPr>
          <p:cNvPr id="11" name="Text Placeholder 10"/>
          <p:cNvSpPr>
            <a:spLocks noGrp="1"/>
          </p:cNvSpPr>
          <p:nvPr>
            <p:ph type="body" sz="quarter" idx="14"/>
          </p:nvPr>
        </p:nvSpPr>
        <p:spPr>
          <a:xfrm>
            <a:off x="0" y="5418668"/>
            <a:ext cx="9144000" cy="882000"/>
          </a:xfrm>
          <a:solidFill>
            <a:schemeClr val="bg2"/>
          </a:solidFill>
        </p:spPr>
        <p:txBody>
          <a:bodyPr lIns="1440000" anchor="ctr" anchorCtr="0"/>
          <a:lstStyle>
            <a:lvl1pPr marL="0" indent="0">
              <a:buFontTx/>
              <a:buNone/>
              <a:defRPr sz="1700" b="1" i="0" cap="all" baseline="0">
                <a:solidFill>
                  <a:schemeClr val="tx2"/>
                </a:solidFill>
              </a:defRPr>
            </a:lvl1pPr>
          </a:lstStyle>
          <a:p>
            <a:pPr lvl="0"/>
            <a:r>
              <a:rPr lang="da-DK"/>
              <a:t>Klik for at redigere i master</a:t>
            </a:r>
          </a:p>
        </p:txBody>
      </p:sp>
      <p:sp>
        <p:nvSpPr>
          <p:cNvPr id="15" name="Text Placeholder 14"/>
          <p:cNvSpPr>
            <a:spLocks noGrp="1"/>
          </p:cNvSpPr>
          <p:nvPr>
            <p:ph type="body" sz="quarter" idx="15"/>
          </p:nvPr>
        </p:nvSpPr>
        <p:spPr>
          <a:xfrm>
            <a:off x="5795962" y="5416277"/>
            <a:ext cx="3348037" cy="884512"/>
          </a:xfrm>
        </p:spPr>
        <p:txBody>
          <a:bodyPr tIns="54000" anchor="ctr" anchorCtr="0"/>
          <a:lstStyle>
            <a:lvl1pPr marL="0" indent="0">
              <a:buFontTx/>
              <a:buNone/>
              <a:defRPr sz="1100">
                <a:solidFill>
                  <a:schemeClr val="tx2"/>
                </a:solidFill>
              </a:defRPr>
            </a:lvl1pPr>
          </a:lstStyle>
          <a:p>
            <a:pPr lvl="0"/>
            <a:r>
              <a:rPr lang="da-DK"/>
              <a:t>Klik for at redigere i master</a:t>
            </a:r>
          </a:p>
        </p:txBody>
      </p:sp>
    </p:spTree>
    <p:extLst>
      <p:ext uri="{BB962C8B-B14F-4D97-AF65-F5344CB8AC3E}">
        <p14:creationId xmlns:p14="http://schemas.microsoft.com/office/powerpoint/2010/main" val="3250000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endParaRPr lang="da-DK" noProof="0" dirty="0"/>
          </a:p>
        </p:txBody>
      </p:sp>
      <p:sp>
        <p:nvSpPr>
          <p:cNvPr id="3" name="Date Placeholder 2"/>
          <p:cNvSpPr>
            <a:spLocks noGrp="1"/>
          </p:cNvSpPr>
          <p:nvPr>
            <p:ph type="dt" sz="half" idx="10"/>
          </p:nvPr>
        </p:nvSpPr>
        <p:spPr/>
        <p:txBody>
          <a:bodyPr/>
          <a:lstStyle/>
          <a:p>
            <a:fld id="{7D924E60-DCA0-43BF-9940-B62814A0A186}" type="datetime5">
              <a:rPr lang="da-DK" noProof="0" smtClean="0"/>
              <a:t>november 2025</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161BE2EA-AEDB-4948-88E1-594E5C4BF481}" type="slidenum">
              <a:rPr lang="da-DK" noProof="0" smtClean="0"/>
              <a:pPr/>
              <a:t>‹nr.›</a:t>
            </a:fld>
            <a:endParaRPr lang="da-DK" noProof="0"/>
          </a:p>
        </p:txBody>
      </p:sp>
      <p:cxnSp>
        <p:nvCxnSpPr>
          <p:cNvPr id="6" name="Straight Connector 5"/>
          <p:cNvCxnSpPr/>
          <p:nvPr userDrawn="1"/>
        </p:nvCxnSpPr>
        <p:spPr>
          <a:xfrm>
            <a:off x="-2" y="1440000"/>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 y="6300788"/>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F67C15-EB26-4628-B176-82F357DA279A}" type="datetime5">
              <a:rPr lang="da-DK" smtClean="0"/>
              <a:t>november 2025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161BE2EA-AEDB-4948-88E1-594E5C4BF481}" type="slidenum">
              <a:rPr lang="da-DK" smtClean="0"/>
              <a:pPr/>
              <a:t>‹nr.›</a:t>
            </a:fld>
            <a:endParaRPr lang="da-DK"/>
          </a:p>
        </p:txBody>
      </p:sp>
      <p:cxnSp>
        <p:nvCxnSpPr>
          <p:cNvPr id="7" name="Straight Connector 6"/>
          <p:cNvCxnSpPr/>
          <p:nvPr userDrawn="1"/>
        </p:nvCxnSpPr>
        <p:spPr>
          <a:xfrm>
            <a:off x="-2" y="1440000"/>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 y="6300788"/>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lored title slide">
    <p:spTree>
      <p:nvGrpSpPr>
        <p:cNvPr id="1" name=""/>
        <p:cNvGrpSpPr/>
        <p:nvPr/>
      </p:nvGrpSpPr>
      <p:grpSpPr>
        <a:xfrm>
          <a:off x="0" y="0"/>
          <a:ext cx="0" cy="0"/>
          <a:chOff x="0" y="0"/>
          <a:chExt cx="0" cy="0"/>
        </a:xfrm>
      </p:grpSpPr>
      <p:sp>
        <p:nvSpPr>
          <p:cNvPr id="9" name="Rectangle 8"/>
          <p:cNvSpPr/>
          <p:nvPr userDrawn="1"/>
        </p:nvSpPr>
        <p:spPr>
          <a:xfrm>
            <a:off x="-2" y="1439863"/>
            <a:ext cx="9144001" cy="54181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 name="Straight Connector 13"/>
          <p:cNvCxnSpPr/>
          <p:nvPr userDrawn="1"/>
        </p:nvCxnSpPr>
        <p:spPr>
          <a:xfrm>
            <a:off x="-2" y="1598069"/>
            <a:ext cx="9144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439863" y="2890554"/>
            <a:ext cx="6264275" cy="1546558"/>
          </a:xfrm>
        </p:spPr>
        <p:txBody>
          <a:bodyPr anchor="t" anchorCtr="0"/>
          <a:lstStyle>
            <a:lvl1pPr>
              <a:lnSpc>
                <a:spcPct val="88000"/>
              </a:lnSpc>
              <a:defRPr sz="4000" strike="noStrike">
                <a:solidFill>
                  <a:schemeClr val="bg2"/>
                </a:solidFill>
              </a:defRPr>
            </a:lvl1pPr>
          </a:lstStyle>
          <a:p>
            <a:r>
              <a:rPr lang="da-DK" noProof="0"/>
              <a:t>Klik for at redigere i master</a:t>
            </a:r>
            <a:endParaRPr lang="da-DK" noProof="0" dirty="0"/>
          </a:p>
        </p:txBody>
      </p:sp>
      <p:sp>
        <p:nvSpPr>
          <p:cNvPr id="3" name="Subtitle 2"/>
          <p:cNvSpPr>
            <a:spLocks noGrp="1"/>
          </p:cNvSpPr>
          <p:nvPr>
            <p:ph type="subTitle" idx="1"/>
          </p:nvPr>
        </p:nvSpPr>
        <p:spPr>
          <a:xfrm>
            <a:off x="1439863" y="4400074"/>
            <a:ext cx="6264275" cy="901133"/>
          </a:xfrm>
        </p:spPr>
        <p:txBody>
          <a:bodyPr/>
          <a:lstStyle>
            <a:lvl1pPr marL="0" indent="0" algn="l">
              <a:lnSpc>
                <a:spcPct val="120000"/>
              </a:lnSpc>
              <a:spcBef>
                <a:spcPts val="0"/>
              </a:spcBef>
              <a:buNone/>
              <a:defRPr sz="1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a:t>Klik for at redigere i master</a:t>
            </a:r>
            <a:endParaRPr lang="da-DK" noProof="0" dirty="0"/>
          </a:p>
        </p:txBody>
      </p:sp>
      <p:sp>
        <p:nvSpPr>
          <p:cNvPr id="4" name="Date Placeholder 3"/>
          <p:cNvSpPr>
            <a:spLocks noGrp="1"/>
          </p:cNvSpPr>
          <p:nvPr>
            <p:ph type="dt" sz="half" idx="10"/>
          </p:nvPr>
        </p:nvSpPr>
        <p:spPr/>
        <p:txBody>
          <a:bodyPr/>
          <a:lstStyle>
            <a:lvl1pPr>
              <a:defRPr>
                <a:solidFill>
                  <a:schemeClr val="bg2"/>
                </a:solidFill>
              </a:defRPr>
            </a:lvl1pPr>
          </a:lstStyle>
          <a:p>
            <a:fld id="{CA286E9F-DB30-431D-B3BB-5B810A3ABACC}" type="datetime5">
              <a:rPr lang="da-DK" smtClean="0"/>
              <a:t>november 2025</a:t>
            </a:fld>
            <a:endParaRPr lang="da-DK"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da-DK"/>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161BE2EA-AEDB-4948-88E1-594E5C4BF481}" type="slidenum">
              <a:rPr lang="da-DK" smtClean="0"/>
              <a:pPr/>
              <a:t>‹nr.›</a:t>
            </a:fld>
            <a:endParaRPr lang="da-DK"/>
          </a:p>
        </p:txBody>
      </p:sp>
      <p:cxnSp>
        <p:nvCxnSpPr>
          <p:cNvPr id="13" name="Straight Connector 12"/>
          <p:cNvCxnSpPr/>
          <p:nvPr userDrawn="1"/>
        </p:nvCxnSpPr>
        <p:spPr>
          <a:xfrm>
            <a:off x="-1" y="6300788"/>
            <a:ext cx="9144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userDrawn="1"/>
        </p:nvGrpSpPr>
        <p:grpSpPr>
          <a:xfrm>
            <a:off x="-2270650" y="769938"/>
            <a:ext cx="2232549" cy="1362353"/>
            <a:chOff x="-2556792" y="-243409"/>
            <a:chExt cx="2910520" cy="1776067"/>
          </a:xfrm>
        </p:grpSpPr>
        <p:grpSp>
          <p:nvGrpSpPr>
            <p:cNvPr id="11" name="Group 10"/>
            <p:cNvGrpSpPr/>
            <p:nvPr/>
          </p:nvGrpSpPr>
          <p:grpSpPr>
            <a:xfrm>
              <a:off x="-2556792" y="-243409"/>
              <a:ext cx="1552575" cy="1019176"/>
              <a:chOff x="-2556792" y="-243409"/>
              <a:chExt cx="1552575" cy="1019176"/>
            </a:xfrm>
          </p:grpSpPr>
          <p:grpSp>
            <p:nvGrpSpPr>
              <p:cNvPr id="15" name="Group 14"/>
              <p:cNvGrpSpPr/>
              <p:nvPr/>
            </p:nvGrpSpPr>
            <p:grpSpPr>
              <a:xfrm>
                <a:off x="-2556792" y="-243409"/>
                <a:ext cx="1552575" cy="1019176"/>
                <a:chOff x="-2556792" y="-243409"/>
                <a:chExt cx="1552575" cy="1019176"/>
              </a:xfrm>
            </p:grpSpPr>
            <p:pic>
              <p:nvPicPr>
                <p:cNvPr id="1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94969"/>
                <a:stretch/>
              </p:blipFill>
              <p:spPr bwMode="auto">
                <a:xfrm>
                  <a:off x="-2556792" y="-243408"/>
                  <a:ext cx="661317"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1905000" y="-243409"/>
                  <a:ext cx="900783" cy="1019175"/>
                  <a:chOff x="-1895475" y="-243409"/>
                  <a:chExt cx="900783" cy="1019175"/>
                </a:xfrm>
              </p:grpSpPr>
              <p:pic>
                <p:nvPicPr>
                  <p:cNvPr id="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3147" b="76117"/>
                  <a:stretch/>
                </p:blipFill>
                <p:spPr bwMode="auto">
                  <a:xfrm>
                    <a:off x="-1895475" y="-243409"/>
                    <a:ext cx="900783" cy="243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997" y="-24334"/>
                    <a:ext cx="8858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1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9524" t="83696" r="56273"/>
              <a:stretch/>
            </p:blipFill>
            <p:spPr bwMode="auto">
              <a:xfrm>
                <a:off x="-2464260" y="600074"/>
                <a:ext cx="552451" cy="166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5" t="4053" r="1645" b="69368"/>
            <a:stretch/>
          </p:blipFill>
          <p:spPr bwMode="auto">
            <a:xfrm>
              <a:off x="-1723106" y="218554"/>
              <a:ext cx="2076834" cy="131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TextBox 20"/>
          <p:cNvSpPr txBox="1"/>
          <p:nvPr userDrawn="1"/>
        </p:nvSpPr>
        <p:spPr>
          <a:xfrm>
            <a:off x="-1860550" y="0"/>
            <a:ext cx="1768475" cy="769938"/>
          </a:xfrm>
          <a:prstGeom prst="rect">
            <a:avLst/>
          </a:prstGeom>
          <a:noFill/>
        </p:spPr>
        <p:txBody>
          <a:bodyPr lIns="0" tIns="0" rIns="0" bIns="0">
            <a:spAutoFit/>
          </a:bodyPr>
          <a:lstStyle/>
          <a:p>
            <a:pPr algn="r">
              <a:defRPr/>
            </a:pPr>
            <a:r>
              <a:rPr lang="da-DK" sz="1000" b="1" dirty="0">
                <a:solidFill>
                  <a:schemeClr val="tx1">
                    <a:lumMod val="75000"/>
                    <a:lumOff val="25000"/>
                  </a:schemeClr>
                </a:solidFill>
                <a:latin typeface="+mn-lt"/>
                <a:cs typeface="Arial" pitchFamily="34" charset="0"/>
              </a:rPr>
              <a:t>Skift farve på skabelonen </a:t>
            </a:r>
          </a:p>
          <a:p>
            <a:pPr algn="r">
              <a:defRPr/>
            </a:pPr>
            <a:r>
              <a:rPr lang="da-DK" sz="1000" dirty="0">
                <a:solidFill>
                  <a:schemeClr val="tx1">
                    <a:lumMod val="75000"/>
                    <a:lumOff val="25000"/>
                  </a:schemeClr>
                </a:solidFill>
                <a:latin typeface="+mn-lt"/>
                <a:cs typeface="Arial" pitchFamily="34" charset="0"/>
              </a:rPr>
              <a:t> 1. Topmenu &gt;Design &lt;Farver </a:t>
            </a:r>
          </a:p>
          <a:p>
            <a:pPr algn="r">
              <a:defRPr/>
            </a:pPr>
            <a:r>
              <a:rPr lang="da-DK" sz="1000" dirty="0">
                <a:solidFill>
                  <a:schemeClr val="tx1">
                    <a:lumMod val="75000"/>
                    <a:lumOff val="25000"/>
                  </a:schemeClr>
                </a:solidFill>
                <a:latin typeface="+mn-lt"/>
                <a:cs typeface="Arial" pitchFamily="34" charset="0"/>
              </a:rPr>
              <a:t>2. Klik på det farvetema </a:t>
            </a:r>
            <a:br>
              <a:rPr lang="da-DK" sz="1000" dirty="0">
                <a:solidFill>
                  <a:schemeClr val="tx1">
                    <a:lumMod val="75000"/>
                    <a:lumOff val="25000"/>
                  </a:schemeClr>
                </a:solidFill>
                <a:latin typeface="+mn-lt"/>
                <a:cs typeface="Arial" pitchFamily="34" charset="0"/>
              </a:rPr>
            </a:br>
            <a:r>
              <a:rPr lang="da-DK" sz="1000" dirty="0">
                <a:solidFill>
                  <a:schemeClr val="tx1">
                    <a:lumMod val="75000"/>
                    <a:lumOff val="25000"/>
                  </a:schemeClr>
                </a:solidFill>
                <a:latin typeface="+mn-lt"/>
                <a:cs typeface="Arial" pitchFamily="34" charset="0"/>
              </a:rPr>
              <a:t>du skal bruge i præsentationen</a:t>
            </a:r>
          </a:p>
          <a:p>
            <a:pPr algn="r">
              <a:defRPr/>
            </a:pPr>
            <a:endParaRPr lang="da-DK" sz="1000" dirty="0">
              <a:solidFill>
                <a:schemeClr val="tx1">
                  <a:lumMod val="75000"/>
                  <a:lumOff val="25000"/>
                </a:schemeClr>
              </a:solidFill>
              <a:latin typeface="+mn-lt"/>
              <a:cs typeface="Arial" pitchFamily="34" charset="0"/>
            </a:endParaRPr>
          </a:p>
        </p:txBody>
      </p:sp>
    </p:spTree>
    <p:extLst>
      <p:ext uri="{BB962C8B-B14F-4D97-AF65-F5344CB8AC3E}">
        <p14:creationId xmlns:p14="http://schemas.microsoft.com/office/powerpoint/2010/main" val="241078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p>
        </p:txBody>
      </p:sp>
      <p:sp>
        <p:nvSpPr>
          <p:cNvPr id="3" name="Content Placeholder 2"/>
          <p:cNvSpPr>
            <a:spLocks noGrp="1"/>
          </p:cNvSpPr>
          <p:nvPr>
            <p:ph idx="1"/>
          </p:nvPr>
        </p:nvSpPr>
        <p:spPr>
          <a:xfrm>
            <a:off x="1439863" y="2667000"/>
            <a:ext cx="6264274" cy="3238499"/>
          </a:xfrm>
        </p:spPr>
        <p:txBody>
          <a:body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5" name="Footer Placeholder 4"/>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p>
            <a:fld id="{161BE2EA-AEDB-4948-88E1-594E5C4BF481}" type="slidenum">
              <a:rPr lang="da-DK" noProof="0" smtClean="0"/>
              <a:pPr/>
              <a:t>‹nr.›</a:t>
            </a:fld>
            <a:endParaRPr lang="da-DK" noProof="0"/>
          </a:p>
        </p:txBody>
      </p:sp>
      <p:cxnSp>
        <p:nvCxnSpPr>
          <p:cNvPr id="8" name="Straight Connector 7"/>
          <p:cNvCxnSpPr/>
          <p:nvPr userDrawn="1"/>
        </p:nvCxnSpPr>
        <p:spPr>
          <a:xfrm>
            <a:off x="-2" y="1440000"/>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 y="6300788"/>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p>
        </p:txBody>
      </p:sp>
      <p:sp>
        <p:nvSpPr>
          <p:cNvPr id="3" name="Content Placeholder 2"/>
          <p:cNvSpPr>
            <a:spLocks noGrp="1"/>
          </p:cNvSpPr>
          <p:nvPr>
            <p:ph sz="half" idx="1"/>
          </p:nvPr>
        </p:nvSpPr>
        <p:spPr>
          <a:xfrm>
            <a:off x="1439863" y="2667000"/>
            <a:ext cx="2988121" cy="3238501"/>
          </a:xfrm>
        </p:spPr>
        <p:txBody>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716428" y="2667000"/>
            <a:ext cx="2988000" cy="3238501"/>
          </a:xfrm>
        </p:spPr>
        <p:txBody>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p>
            <a:fld id="{591881F1-B692-42C8-AA1B-D03859E3B27A}" type="datetime5">
              <a:rPr lang="da-DK" noProof="0" smtClean="0"/>
              <a:t>november 2025</a:t>
            </a:fld>
            <a:endParaRPr lang="da-DK" noProof="0"/>
          </a:p>
        </p:txBody>
      </p:sp>
      <p:sp>
        <p:nvSpPr>
          <p:cNvPr id="7" name="Slide Number Placeholder 6"/>
          <p:cNvSpPr>
            <a:spLocks noGrp="1"/>
          </p:cNvSpPr>
          <p:nvPr>
            <p:ph type="sldNum" sz="quarter" idx="12"/>
          </p:nvPr>
        </p:nvSpPr>
        <p:spPr/>
        <p:txBody>
          <a:bodyPr/>
          <a:lstStyle/>
          <a:p>
            <a:fld id="{161BE2EA-AEDB-4948-88E1-594E5C4BF481}" type="slidenum">
              <a:rPr lang="da-DK" noProof="0" smtClean="0"/>
              <a:pPr/>
              <a:t>‹nr.›</a:t>
            </a:fld>
            <a:endParaRPr lang="da-DK" noProof="0"/>
          </a:p>
        </p:txBody>
      </p:sp>
      <p:cxnSp>
        <p:nvCxnSpPr>
          <p:cNvPr id="12" name="Straight Connector 11"/>
          <p:cNvCxnSpPr/>
          <p:nvPr userDrawn="1"/>
        </p:nvCxnSpPr>
        <p:spPr>
          <a:xfrm>
            <a:off x="-2" y="1440000"/>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 y="6300788"/>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p>
        </p:txBody>
      </p:sp>
      <p:sp>
        <p:nvSpPr>
          <p:cNvPr id="5" name="Date Placeholder 4"/>
          <p:cNvSpPr>
            <a:spLocks noGrp="1"/>
          </p:cNvSpPr>
          <p:nvPr>
            <p:ph type="dt" sz="half" idx="10"/>
          </p:nvPr>
        </p:nvSpPr>
        <p:spPr/>
        <p:txBody>
          <a:bodyPr/>
          <a:lstStyle/>
          <a:p>
            <a:fld id="{591881F1-B692-42C8-AA1B-D03859E3B27A}" type="datetime5">
              <a:rPr lang="da-DK" noProof="0" smtClean="0"/>
              <a:t>november 2025</a:t>
            </a:fld>
            <a:endParaRPr lang="da-DK" noProof="0"/>
          </a:p>
        </p:txBody>
      </p:sp>
      <p:sp>
        <p:nvSpPr>
          <p:cNvPr id="7" name="Slide Number Placeholder 6"/>
          <p:cNvSpPr>
            <a:spLocks noGrp="1"/>
          </p:cNvSpPr>
          <p:nvPr>
            <p:ph type="sldNum" sz="quarter" idx="12"/>
          </p:nvPr>
        </p:nvSpPr>
        <p:spPr/>
        <p:txBody>
          <a:bodyPr/>
          <a:lstStyle/>
          <a:p>
            <a:fld id="{161BE2EA-AEDB-4948-88E1-594E5C4BF481}" type="slidenum">
              <a:rPr lang="da-DK" noProof="0" smtClean="0"/>
              <a:pPr/>
              <a:t>‹nr.›</a:t>
            </a:fld>
            <a:endParaRPr lang="da-DK" noProof="0"/>
          </a:p>
        </p:txBody>
      </p:sp>
      <p:cxnSp>
        <p:nvCxnSpPr>
          <p:cNvPr id="12" name="Straight Connector 11"/>
          <p:cNvCxnSpPr/>
          <p:nvPr userDrawn="1"/>
        </p:nvCxnSpPr>
        <p:spPr>
          <a:xfrm>
            <a:off x="-2" y="1440000"/>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 y="6300788"/>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icture Placeholder 7"/>
          <p:cNvSpPr>
            <a:spLocks noGrp="1"/>
          </p:cNvSpPr>
          <p:nvPr>
            <p:ph type="pic" sz="quarter" idx="13"/>
          </p:nvPr>
        </p:nvSpPr>
        <p:spPr>
          <a:xfrm>
            <a:off x="4716428" y="2667000"/>
            <a:ext cx="2987710" cy="3238501"/>
          </a:xfrm>
        </p:spPr>
        <p:txBody>
          <a:bodyPr/>
          <a:lstStyle/>
          <a:p>
            <a:r>
              <a:rPr lang="da-DK" noProof="0"/>
              <a:t>Klik på ikonet for at tilføje et billede</a:t>
            </a:r>
          </a:p>
        </p:txBody>
      </p:sp>
      <p:sp>
        <p:nvSpPr>
          <p:cNvPr id="10" name="Text Placeholder 9"/>
          <p:cNvSpPr>
            <a:spLocks noGrp="1"/>
          </p:cNvSpPr>
          <p:nvPr>
            <p:ph type="body" sz="quarter" idx="14"/>
          </p:nvPr>
        </p:nvSpPr>
        <p:spPr>
          <a:xfrm>
            <a:off x="1438770" y="2666999"/>
            <a:ext cx="2988767" cy="3238501"/>
          </a:xfrm>
        </p:spPr>
        <p:txBody>
          <a:body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3370408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p>
        </p:txBody>
      </p:sp>
      <p:sp>
        <p:nvSpPr>
          <p:cNvPr id="5" name="Date Placeholder 4"/>
          <p:cNvSpPr>
            <a:spLocks noGrp="1"/>
          </p:cNvSpPr>
          <p:nvPr>
            <p:ph type="dt" sz="half" idx="10"/>
          </p:nvPr>
        </p:nvSpPr>
        <p:spPr/>
        <p:txBody>
          <a:bodyPr/>
          <a:lstStyle/>
          <a:p>
            <a:fld id="{591881F1-B692-42C8-AA1B-D03859E3B27A}" type="datetime5">
              <a:rPr lang="da-DK" noProof="0" smtClean="0"/>
              <a:t>november 2025</a:t>
            </a:fld>
            <a:endParaRPr lang="da-DK" noProof="0"/>
          </a:p>
        </p:txBody>
      </p:sp>
      <p:sp>
        <p:nvSpPr>
          <p:cNvPr id="7" name="Slide Number Placeholder 6"/>
          <p:cNvSpPr>
            <a:spLocks noGrp="1"/>
          </p:cNvSpPr>
          <p:nvPr>
            <p:ph type="sldNum" sz="quarter" idx="12"/>
          </p:nvPr>
        </p:nvSpPr>
        <p:spPr/>
        <p:txBody>
          <a:bodyPr/>
          <a:lstStyle/>
          <a:p>
            <a:fld id="{161BE2EA-AEDB-4948-88E1-594E5C4BF481}" type="slidenum">
              <a:rPr lang="da-DK" noProof="0" smtClean="0"/>
              <a:pPr/>
              <a:t>‹nr.›</a:t>
            </a:fld>
            <a:endParaRPr lang="da-DK" noProof="0"/>
          </a:p>
        </p:txBody>
      </p:sp>
      <p:cxnSp>
        <p:nvCxnSpPr>
          <p:cNvPr id="12" name="Straight Connector 11"/>
          <p:cNvCxnSpPr/>
          <p:nvPr userDrawn="1"/>
        </p:nvCxnSpPr>
        <p:spPr>
          <a:xfrm>
            <a:off x="-2" y="1440000"/>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 y="6300788"/>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icture Placeholder 7"/>
          <p:cNvSpPr>
            <a:spLocks noGrp="1"/>
          </p:cNvSpPr>
          <p:nvPr>
            <p:ph type="pic" sz="quarter" idx="13"/>
          </p:nvPr>
        </p:nvSpPr>
        <p:spPr>
          <a:xfrm>
            <a:off x="1439862" y="2667000"/>
            <a:ext cx="2987675" cy="3238501"/>
          </a:xfrm>
        </p:spPr>
        <p:txBody>
          <a:bodyPr/>
          <a:lstStyle/>
          <a:p>
            <a:r>
              <a:rPr lang="da-DK" noProof="0"/>
              <a:t>Klik på ikonet for at tilføje et billede</a:t>
            </a:r>
          </a:p>
        </p:txBody>
      </p:sp>
      <p:sp>
        <p:nvSpPr>
          <p:cNvPr id="10" name="Text Placeholder 9"/>
          <p:cNvSpPr>
            <a:spLocks noGrp="1"/>
          </p:cNvSpPr>
          <p:nvPr>
            <p:ph type="body" sz="quarter" idx="14"/>
          </p:nvPr>
        </p:nvSpPr>
        <p:spPr>
          <a:xfrm>
            <a:off x="4716463" y="2666999"/>
            <a:ext cx="2987675" cy="3238501"/>
          </a:xfrm>
        </p:spPr>
        <p:txBody>
          <a:body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2622641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on lightbeige">
    <p:spTree>
      <p:nvGrpSpPr>
        <p:cNvPr id="1" name=""/>
        <p:cNvGrpSpPr/>
        <p:nvPr/>
      </p:nvGrpSpPr>
      <p:grpSpPr>
        <a:xfrm>
          <a:off x="0" y="0"/>
          <a:ext cx="0" cy="0"/>
          <a:chOff x="0" y="0"/>
          <a:chExt cx="0" cy="0"/>
        </a:xfrm>
      </p:grpSpPr>
      <p:sp>
        <p:nvSpPr>
          <p:cNvPr id="7" name="Rectangle 6"/>
          <p:cNvSpPr/>
          <p:nvPr userDrawn="1"/>
        </p:nvSpPr>
        <p:spPr>
          <a:xfrm>
            <a:off x="1439862" y="2667000"/>
            <a:ext cx="6264275" cy="3238499"/>
          </a:xfrm>
          <a:prstGeom prst="rect">
            <a:avLst/>
          </a:prstGeom>
          <a:solidFill>
            <a:srgbClr val="F1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p:cNvSpPr>
            <a:spLocks noGrp="1"/>
          </p:cNvSpPr>
          <p:nvPr>
            <p:ph type="title"/>
          </p:nvPr>
        </p:nvSpPr>
        <p:spPr/>
        <p:txBody>
          <a:bodyPr/>
          <a:lstStyle/>
          <a:p>
            <a:r>
              <a:rPr lang="da-DK" noProof="0"/>
              <a:t>Klik for at redigere i master</a:t>
            </a:r>
          </a:p>
        </p:txBody>
      </p:sp>
      <p:sp>
        <p:nvSpPr>
          <p:cNvPr id="4" name="Date Placeholder 3"/>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5" name="Footer Placeholder 4"/>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p>
            <a:fld id="{161BE2EA-AEDB-4948-88E1-594E5C4BF481}" type="slidenum">
              <a:rPr lang="da-DK" noProof="0" smtClean="0"/>
              <a:pPr/>
              <a:t>‹nr.›</a:t>
            </a:fld>
            <a:endParaRPr lang="da-DK" noProof="0"/>
          </a:p>
        </p:txBody>
      </p:sp>
      <p:cxnSp>
        <p:nvCxnSpPr>
          <p:cNvPr id="8" name="Straight Connector 7"/>
          <p:cNvCxnSpPr/>
          <p:nvPr userDrawn="1"/>
        </p:nvCxnSpPr>
        <p:spPr>
          <a:xfrm>
            <a:off x="-2" y="1440000"/>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 y="6300788"/>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hart Placeholder 10"/>
          <p:cNvSpPr>
            <a:spLocks noGrp="1"/>
          </p:cNvSpPr>
          <p:nvPr>
            <p:ph type="chart" sz="quarter" idx="13" hasCustomPrompt="1"/>
          </p:nvPr>
        </p:nvSpPr>
        <p:spPr>
          <a:xfrm>
            <a:off x="1583999" y="2810249"/>
            <a:ext cx="5976000" cy="2952000"/>
          </a:xfrm>
        </p:spPr>
        <p:txBody>
          <a:bodyPr/>
          <a:lstStyle/>
          <a:p>
            <a:pPr lvl="0"/>
            <a:r>
              <a:rPr lang="en-GB" dirty="0"/>
              <a:t>Select placeholder and copy-paste chart from Excel</a:t>
            </a:r>
          </a:p>
        </p:txBody>
      </p:sp>
    </p:spTree>
    <p:extLst>
      <p:ext uri="{BB962C8B-B14F-4D97-AF65-F5344CB8AC3E}">
        <p14:creationId xmlns:p14="http://schemas.microsoft.com/office/powerpoint/2010/main" val="1387169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on lightbeige +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p>
        </p:txBody>
      </p:sp>
      <p:sp>
        <p:nvSpPr>
          <p:cNvPr id="5" name="Date Placeholder 4"/>
          <p:cNvSpPr>
            <a:spLocks noGrp="1"/>
          </p:cNvSpPr>
          <p:nvPr>
            <p:ph type="dt" sz="half" idx="10"/>
          </p:nvPr>
        </p:nvSpPr>
        <p:spPr/>
        <p:txBody>
          <a:bodyPr/>
          <a:lstStyle/>
          <a:p>
            <a:fld id="{591881F1-B692-42C8-AA1B-D03859E3B27A}" type="datetime5">
              <a:rPr lang="da-DK" noProof="0" smtClean="0"/>
              <a:t>november 2025</a:t>
            </a:fld>
            <a:endParaRPr lang="da-DK" noProof="0"/>
          </a:p>
        </p:txBody>
      </p:sp>
      <p:sp>
        <p:nvSpPr>
          <p:cNvPr id="7" name="Slide Number Placeholder 6"/>
          <p:cNvSpPr>
            <a:spLocks noGrp="1"/>
          </p:cNvSpPr>
          <p:nvPr>
            <p:ph type="sldNum" sz="quarter" idx="12"/>
          </p:nvPr>
        </p:nvSpPr>
        <p:spPr/>
        <p:txBody>
          <a:bodyPr/>
          <a:lstStyle/>
          <a:p>
            <a:fld id="{161BE2EA-AEDB-4948-88E1-594E5C4BF481}" type="slidenum">
              <a:rPr lang="da-DK" noProof="0" smtClean="0"/>
              <a:pPr/>
              <a:t>‹nr.›</a:t>
            </a:fld>
            <a:endParaRPr lang="da-DK" noProof="0"/>
          </a:p>
        </p:txBody>
      </p:sp>
      <p:cxnSp>
        <p:nvCxnSpPr>
          <p:cNvPr id="12" name="Straight Connector 11"/>
          <p:cNvCxnSpPr/>
          <p:nvPr userDrawn="1"/>
        </p:nvCxnSpPr>
        <p:spPr>
          <a:xfrm>
            <a:off x="-2" y="1440000"/>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 y="6300788"/>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1439863" y="2667000"/>
            <a:ext cx="2987676" cy="3238499"/>
          </a:xfrm>
          <a:prstGeom prst="rect">
            <a:avLst/>
          </a:prstGeom>
          <a:solidFill>
            <a:srgbClr val="F1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Chart Placeholder 10"/>
          <p:cNvSpPr>
            <a:spLocks noGrp="1"/>
          </p:cNvSpPr>
          <p:nvPr>
            <p:ph type="chart" sz="quarter" idx="13" hasCustomPrompt="1"/>
          </p:nvPr>
        </p:nvSpPr>
        <p:spPr>
          <a:xfrm>
            <a:off x="1583999" y="2810249"/>
            <a:ext cx="2707200" cy="2952000"/>
          </a:xfrm>
        </p:spPr>
        <p:txBody>
          <a:bodyPr/>
          <a:lstStyle/>
          <a:p>
            <a:pPr lvl="0"/>
            <a:r>
              <a:rPr lang="en-GB" dirty="0"/>
              <a:t>Select placeholder and copy-paste chart from Excel</a:t>
            </a:r>
          </a:p>
        </p:txBody>
      </p:sp>
      <p:sp>
        <p:nvSpPr>
          <p:cNvPr id="14" name="Text Placeholder 7"/>
          <p:cNvSpPr>
            <a:spLocks noGrp="1"/>
          </p:cNvSpPr>
          <p:nvPr>
            <p:ph type="body" sz="quarter" idx="14"/>
          </p:nvPr>
        </p:nvSpPr>
        <p:spPr>
          <a:xfrm>
            <a:off x="4716428" y="2666999"/>
            <a:ext cx="2988000" cy="3238501"/>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48976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on lightgrey">
    <p:spTree>
      <p:nvGrpSpPr>
        <p:cNvPr id="1" name=""/>
        <p:cNvGrpSpPr/>
        <p:nvPr/>
      </p:nvGrpSpPr>
      <p:grpSpPr>
        <a:xfrm>
          <a:off x="0" y="0"/>
          <a:ext cx="0" cy="0"/>
          <a:chOff x="0" y="0"/>
          <a:chExt cx="0" cy="0"/>
        </a:xfrm>
      </p:grpSpPr>
      <p:sp>
        <p:nvSpPr>
          <p:cNvPr id="7" name="Rectangle 6"/>
          <p:cNvSpPr/>
          <p:nvPr userDrawn="1"/>
        </p:nvSpPr>
        <p:spPr>
          <a:xfrm>
            <a:off x="1439862" y="2667000"/>
            <a:ext cx="6264275" cy="3238499"/>
          </a:xfrm>
          <a:prstGeom prst="rect">
            <a:avLst/>
          </a:prstGeom>
          <a:solidFill>
            <a:srgbClr val="C9D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p:cNvSpPr>
            <a:spLocks noGrp="1"/>
          </p:cNvSpPr>
          <p:nvPr>
            <p:ph type="title"/>
          </p:nvPr>
        </p:nvSpPr>
        <p:spPr/>
        <p:txBody>
          <a:bodyPr/>
          <a:lstStyle/>
          <a:p>
            <a:r>
              <a:rPr lang="da-DK" noProof="0"/>
              <a:t>Klik for at redigere i master</a:t>
            </a:r>
          </a:p>
        </p:txBody>
      </p:sp>
      <p:sp>
        <p:nvSpPr>
          <p:cNvPr id="4" name="Date Placeholder 3"/>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5" name="Footer Placeholder 4"/>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p>
            <a:fld id="{161BE2EA-AEDB-4948-88E1-594E5C4BF481}" type="slidenum">
              <a:rPr lang="da-DK" noProof="0" smtClean="0"/>
              <a:pPr/>
              <a:t>‹nr.›</a:t>
            </a:fld>
            <a:endParaRPr lang="da-DK" noProof="0"/>
          </a:p>
        </p:txBody>
      </p:sp>
      <p:cxnSp>
        <p:nvCxnSpPr>
          <p:cNvPr id="8" name="Straight Connector 7"/>
          <p:cNvCxnSpPr/>
          <p:nvPr userDrawn="1"/>
        </p:nvCxnSpPr>
        <p:spPr>
          <a:xfrm>
            <a:off x="-2" y="1440000"/>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 y="6300788"/>
            <a:ext cx="91440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hart Placeholder 10"/>
          <p:cNvSpPr>
            <a:spLocks noGrp="1"/>
          </p:cNvSpPr>
          <p:nvPr>
            <p:ph type="chart" sz="quarter" idx="13" hasCustomPrompt="1"/>
          </p:nvPr>
        </p:nvSpPr>
        <p:spPr>
          <a:xfrm>
            <a:off x="1583999" y="2810249"/>
            <a:ext cx="5976000" cy="2952000"/>
          </a:xfrm>
        </p:spPr>
        <p:txBody>
          <a:bodyPr/>
          <a:lstStyle/>
          <a:p>
            <a:pPr lvl="0"/>
            <a:r>
              <a:rPr lang="en-GB" dirty="0"/>
              <a:t>Select placeholder and copy-paste chart from Excel</a:t>
            </a:r>
          </a:p>
        </p:txBody>
      </p:sp>
    </p:spTree>
    <p:extLst>
      <p:ext uri="{BB962C8B-B14F-4D97-AF65-F5344CB8AC3E}">
        <p14:creationId xmlns:p14="http://schemas.microsoft.com/office/powerpoint/2010/main" val="137422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23441" y="1448342"/>
            <a:ext cx="6280697" cy="861963"/>
          </a:xfrm>
          <a:prstGeom prst="rect">
            <a:avLst/>
          </a:prstGeom>
        </p:spPr>
        <p:txBody>
          <a:bodyPr vert="horz" lIns="0" tIns="0" rIns="0" bIns="0" rtlCol="0" anchor="b" anchorCtr="0">
            <a:noAutofit/>
          </a:bodyPr>
          <a:lstStyle/>
          <a:p>
            <a:r>
              <a:rPr lang="da-DK" noProof="0"/>
              <a:t>Klik for at redigere i master</a:t>
            </a:r>
            <a:endParaRPr lang="da-DK" noProof="0" dirty="0"/>
          </a:p>
        </p:txBody>
      </p:sp>
      <p:sp>
        <p:nvSpPr>
          <p:cNvPr id="3" name="Text Placeholder 2"/>
          <p:cNvSpPr>
            <a:spLocks noGrp="1"/>
          </p:cNvSpPr>
          <p:nvPr>
            <p:ph type="body" idx="1"/>
          </p:nvPr>
        </p:nvSpPr>
        <p:spPr>
          <a:xfrm>
            <a:off x="1439863" y="2667000"/>
            <a:ext cx="6264274" cy="3238499"/>
          </a:xfrm>
          <a:prstGeom prst="rect">
            <a:avLst/>
          </a:prstGeom>
        </p:spPr>
        <p:txBody>
          <a:bodyPr vert="horz" lIns="0" tIns="0" rIns="0" bIns="0" rtlCol="0">
            <a:noAutofit/>
          </a:body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2"/>
          </p:nvPr>
        </p:nvSpPr>
        <p:spPr>
          <a:xfrm>
            <a:off x="1439862" y="6300787"/>
            <a:ext cx="1150937" cy="558000"/>
          </a:xfrm>
          <a:prstGeom prst="rect">
            <a:avLst/>
          </a:prstGeom>
        </p:spPr>
        <p:txBody>
          <a:bodyPr vert="horz" lIns="0" tIns="0" rIns="0" bIns="0" rtlCol="0" anchor="ctr"/>
          <a:lstStyle>
            <a:lvl1pPr algn="l">
              <a:defRPr sz="1000" b="1" cap="all" baseline="0">
                <a:solidFill>
                  <a:schemeClr val="tx1"/>
                </a:solidFill>
              </a:defRPr>
            </a:lvl1pPr>
          </a:lstStyle>
          <a:p>
            <a:fld id="{0DFEE387-A7DF-4606-B710-11C06420C991}" type="datetime5">
              <a:rPr lang="da-DK" smtClean="0"/>
              <a:t>november 2025</a:t>
            </a:fld>
            <a:endParaRPr lang="da-DK" dirty="0"/>
          </a:p>
        </p:txBody>
      </p:sp>
      <p:sp>
        <p:nvSpPr>
          <p:cNvPr id="5" name="Footer Placeholder 4"/>
          <p:cNvSpPr>
            <a:spLocks noGrp="1"/>
          </p:cNvSpPr>
          <p:nvPr>
            <p:ph type="ftr" sz="quarter" idx="3"/>
          </p:nvPr>
        </p:nvSpPr>
        <p:spPr>
          <a:xfrm>
            <a:off x="2627784" y="6300788"/>
            <a:ext cx="4680520" cy="555625"/>
          </a:xfrm>
          <a:prstGeom prst="rect">
            <a:avLst/>
          </a:prstGeom>
        </p:spPr>
        <p:txBody>
          <a:bodyPr vert="horz" lIns="0" tIns="0" rIns="0" bIns="0" rtlCol="0" anchor="ctr"/>
          <a:lstStyle>
            <a:lvl1pPr algn="r">
              <a:defRPr sz="1000">
                <a:solidFill>
                  <a:schemeClr val="tx1"/>
                </a:solidFill>
              </a:defRPr>
            </a:lvl1pPr>
          </a:lstStyle>
          <a:p>
            <a:endParaRPr lang="da-DK" dirty="0"/>
          </a:p>
        </p:txBody>
      </p:sp>
      <p:sp>
        <p:nvSpPr>
          <p:cNvPr id="6" name="Slide Number Placeholder 5"/>
          <p:cNvSpPr>
            <a:spLocks noGrp="1"/>
          </p:cNvSpPr>
          <p:nvPr>
            <p:ph type="sldNum" sz="quarter" idx="4"/>
          </p:nvPr>
        </p:nvSpPr>
        <p:spPr>
          <a:xfrm>
            <a:off x="7308304" y="6300788"/>
            <a:ext cx="395834" cy="555625"/>
          </a:xfrm>
          <a:prstGeom prst="rect">
            <a:avLst/>
          </a:prstGeom>
        </p:spPr>
        <p:txBody>
          <a:bodyPr vert="horz" lIns="0" tIns="0" rIns="0" bIns="0" rtlCol="0" anchor="ctr"/>
          <a:lstStyle>
            <a:lvl1pPr algn="r">
              <a:defRPr sz="1000">
                <a:solidFill>
                  <a:schemeClr val="tx1"/>
                </a:solidFill>
              </a:defRPr>
            </a:lvl1pPr>
          </a:lstStyle>
          <a:p>
            <a:fld id="{161BE2EA-AEDB-4948-88E1-594E5C4BF481}" type="slidenum">
              <a:rPr lang="da-DK" smtClean="0"/>
              <a:pPr/>
              <a:t>‹nr.›</a:t>
            </a:fld>
            <a:endParaRPr lang="da-DK" dirty="0"/>
          </a:p>
        </p:txBody>
      </p:sp>
      <p:pic>
        <p:nvPicPr>
          <p:cNvPr id="9" name="Picture 2"/>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59832" y="137641"/>
            <a:ext cx="2915369" cy="1062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64" r:id="rId5"/>
    <p:sldLayoutId id="2147483665" r:id="rId6"/>
    <p:sldLayoutId id="2147483658" r:id="rId7"/>
    <p:sldLayoutId id="2147483662" r:id="rId8"/>
    <p:sldLayoutId id="2147483659" r:id="rId9"/>
    <p:sldLayoutId id="2147483661" r:id="rId10"/>
    <p:sldLayoutId id="2147483660" r:id="rId11"/>
    <p:sldLayoutId id="2147483663" r:id="rId12"/>
    <p:sldLayoutId id="2147483657" r:id="rId13"/>
    <p:sldLayoutId id="2147483654" r:id="rId14"/>
    <p:sldLayoutId id="2147483655" r:id="rId15"/>
  </p:sldLayoutIdLst>
  <p:hf sldNum="0" hdr="0" ftr="0"/>
  <p:txStyles>
    <p:title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cid:6AA18500-8F87-4385-AE7C-ED4188C3DB39"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cid:6AA18500-8F87-4385-AE7C-ED4188C3DB39"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cid:6AA18500-8F87-4385-AE7C-ED4188C3DB39"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s://mfkn.naevneneshus.dk/"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CA286E9F-DB30-431D-B3BB-5B810A3ABACC}" type="datetime5">
              <a:rPr lang="da-DK" smtClean="0"/>
              <a:t>november 2025</a:t>
            </a:fld>
            <a:endParaRPr lang="da-DK" dirty="0"/>
          </a:p>
        </p:txBody>
      </p:sp>
      <p:sp>
        <p:nvSpPr>
          <p:cNvPr id="5" name="Titel 4"/>
          <p:cNvSpPr>
            <a:spLocks noGrp="1"/>
          </p:cNvSpPr>
          <p:nvPr>
            <p:ph type="ctrTitle"/>
          </p:nvPr>
        </p:nvSpPr>
        <p:spPr/>
        <p:txBody>
          <a:bodyPr/>
          <a:lstStyle/>
          <a:p>
            <a:r>
              <a:rPr lang="da-DK" dirty="0"/>
              <a:t>Velkommen til dagens webinar</a:t>
            </a:r>
          </a:p>
        </p:txBody>
      </p:sp>
      <p:sp>
        <p:nvSpPr>
          <p:cNvPr id="6" name="Undertitel 5"/>
          <p:cNvSpPr>
            <a:spLocks noGrp="1"/>
          </p:cNvSpPr>
          <p:nvPr>
            <p:ph type="subTitle" idx="1"/>
          </p:nvPr>
        </p:nvSpPr>
        <p:spPr/>
        <p:txBody>
          <a:bodyPr/>
          <a:lstStyle/>
          <a:p>
            <a:r>
              <a:rPr lang="da-DK" dirty="0"/>
              <a:t>Vi starter om et øjeblik </a:t>
            </a:r>
          </a:p>
        </p:txBody>
      </p:sp>
    </p:spTree>
    <p:extLst>
      <p:ext uri="{BB962C8B-B14F-4D97-AF65-F5344CB8AC3E}">
        <p14:creationId xmlns:p14="http://schemas.microsoft.com/office/powerpoint/2010/main" val="2018415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78F57A66-D9AC-0AC0-717F-02EBF5141056}"/>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pic>
        <p:nvPicPr>
          <p:cNvPr id="6" name="Pladsholder til indhold 5">
            <a:extLst>
              <a:ext uri="{FF2B5EF4-FFF2-40B4-BE49-F238E27FC236}">
                <a16:creationId xmlns:a16="http://schemas.microsoft.com/office/drawing/2014/main" id="{DAA3D5E9-852E-A19E-0B47-E5BDB1ED10AA}"/>
              </a:ext>
            </a:extLst>
          </p:cNvPr>
          <p:cNvPicPr>
            <a:picLocks noGrp="1" noChangeAspect="1"/>
          </p:cNvPicPr>
          <p:nvPr>
            <p:ph idx="4294967295"/>
          </p:nvPr>
        </p:nvPicPr>
        <p:blipFill>
          <a:blip r:embed="rId2"/>
          <a:stretch>
            <a:fillRect/>
          </a:stretch>
        </p:blipFill>
        <p:spPr>
          <a:xfrm>
            <a:off x="2452446" y="1450999"/>
            <a:ext cx="4239108" cy="4825771"/>
          </a:xfrm>
        </p:spPr>
      </p:pic>
      <p:sp>
        <p:nvSpPr>
          <p:cNvPr id="7" name="Ellipse 6">
            <a:extLst>
              <a:ext uri="{FF2B5EF4-FFF2-40B4-BE49-F238E27FC236}">
                <a16:creationId xmlns:a16="http://schemas.microsoft.com/office/drawing/2014/main" id="{893360D1-8775-66AA-BCAE-2DB6DB1BB970}"/>
              </a:ext>
            </a:extLst>
          </p:cNvPr>
          <p:cNvSpPr/>
          <p:nvPr/>
        </p:nvSpPr>
        <p:spPr>
          <a:xfrm>
            <a:off x="2452446" y="4212555"/>
            <a:ext cx="1759513" cy="2088232"/>
          </a:xfrm>
          <a:prstGeom prst="ellipse">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Tree>
    <p:extLst>
      <p:ext uri="{BB962C8B-B14F-4D97-AF65-F5344CB8AC3E}">
        <p14:creationId xmlns:p14="http://schemas.microsoft.com/office/powerpoint/2010/main" val="104010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B82F484-5882-285B-25B8-7C7CB4AA64A1}"/>
              </a:ext>
            </a:extLst>
          </p:cNvPr>
          <p:cNvSpPr>
            <a:spLocks noGrp="1"/>
          </p:cNvSpPr>
          <p:nvPr>
            <p:ph type="dt" sz="half" idx="10"/>
          </p:nvPr>
        </p:nvSpPr>
        <p:spPr/>
        <p:txBody>
          <a:bodyPr/>
          <a:lstStyle/>
          <a:p>
            <a:fld id="{D6F67C15-EB26-4628-B176-82F357DA279A}" type="datetime5">
              <a:rPr lang="da-DK" smtClean="0"/>
              <a:t>november 2025</a:t>
            </a:fld>
            <a:endParaRPr lang="da-DK"/>
          </a:p>
        </p:txBody>
      </p:sp>
      <p:pic>
        <p:nvPicPr>
          <p:cNvPr id="4" name="Billede 3">
            <a:extLst>
              <a:ext uri="{FF2B5EF4-FFF2-40B4-BE49-F238E27FC236}">
                <a16:creationId xmlns:a16="http://schemas.microsoft.com/office/drawing/2014/main" id="{A8F0C81C-A08C-202F-6DC3-D446C5768384}"/>
              </a:ext>
            </a:extLst>
          </p:cNvPr>
          <p:cNvPicPr>
            <a:picLocks noChangeAspect="1"/>
          </p:cNvPicPr>
          <p:nvPr/>
        </p:nvPicPr>
        <p:blipFill>
          <a:blip r:embed="rId2"/>
          <a:stretch>
            <a:fillRect/>
          </a:stretch>
        </p:blipFill>
        <p:spPr>
          <a:xfrm>
            <a:off x="1194916" y="1556792"/>
            <a:ext cx="6754168" cy="4648849"/>
          </a:xfrm>
          <a:prstGeom prst="rect">
            <a:avLst/>
          </a:prstGeom>
        </p:spPr>
      </p:pic>
      <p:sp>
        <p:nvSpPr>
          <p:cNvPr id="5" name="Ellipse 4">
            <a:extLst>
              <a:ext uri="{FF2B5EF4-FFF2-40B4-BE49-F238E27FC236}">
                <a16:creationId xmlns:a16="http://schemas.microsoft.com/office/drawing/2014/main" id="{B5FCF232-21AE-CD34-6570-ABBCF46A8DC1}"/>
              </a:ext>
            </a:extLst>
          </p:cNvPr>
          <p:cNvSpPr/>
          <p:nvPr/>
        </p:nvSpPr>
        <p:spPr>
          <a:xfrm>
            <a:off x="1423486" y="3356992"/>
            <a:ext cx="1852370" cy="2736304"/>
          </a:xfrm>
          <a:prstGeom prst="ellipse">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Tree>
    <p:extLst>
      <p:ext uri="{BB962C8B-B14F-4D97-AF65-F5344CB8AC3E}">
        <p14:creationId xmlns:p14="http://schemas.microsoft.com/office/powerpoint/2010/main" val="206756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D662B6C-28C0-D82A-BB92-33D45662E733}"/>
              </a:ext>
            </a:extLst>
          </p:cNvPr>
          <p:cNvSpPr>
            <a:spLocks noGrp="1"/>
          </p:cNvSpPr>
          <p:nvPr>
            <p:ph type="title"/>
          </p:nvPr>
        </p:nvSpPr>
        <p:spPr/>
        <p:txBody>
          <a:bodyPr/>
          <a:lstStyle/>
          <a:p>
            <a:endParaRPr lang="da-DK" dirty="0"/>
          </a:p>
        </p:txBody>
      </p:sp>
      <p:sp>
        <p:nvSpPr>
          <p:cNvPr id="7" name="Pladsholder til indhold 6">
            <a:extLst>
              <a:ext uri="{FF2B5EF4-FFF2-40B4-BE49-F238E27FC236}">
                <a16:creationId xmlns:a16="http://schemas.microsoft.com/office/drawing/2014/main" id="{7CE2C259-9896-827A-C779-2205F3DE3DB7}"/>
              </a:ext>
            </a:extLst>
          </p:cNvPr>
          <p:cNvSpPr>
            <a:spLocks noGrp="1"/>
          </p:cNvSpPr>
          <p:nvPr>
            <p:ph idx="1"/>
          </p:nvPr>
        </p:nvSpPr>
        <p:spPr/>
        <p:txBody>
          <a:bodyPr/>
          <a:lstStyle/>
          <a:p>
            <a:pPr algn="just"/>
            <a:r>
              <a:rPr lang="da-DK" b="0" i="0" dirty="0">
                <a:solidFill>
                  <a:srgbClr val="212529"/>
                </a:solidFill>
                <a:effectLst/>
              </a:rPr>
              <a:t>Under klagesagens behandling oplyste kommunen, at Afløb ved Skolevej, </a:t>
            </a:r>
            <a:r>
              <a:rPr lang="da-DK" dirty="0">
                <a:solidFill>
                  <a:srgbClr val="212529"/>
                </a:solidFill>
              </a:rPr>
              <a:t>va</a:t>
            </a:r>
            <a:r>
              <a:rPr lang="da-DK" b="0" i="0" dirty="0">
                <a:solidFill>
                  <a:srgbClr val="212529"/>
                </a:solidFill>
                <a:effectLst/>
              </a:rPr>
              <a:t>r registreret som et offentligt rørlagt vandløb med et dertilhørende regulativ. Ledningen fremgik imidlertid tillige af kloakforsyningens ledningssignaturer med status som en regnvandsledning, hvilket var en fejl, som både kommunen og kloakforsyningen var opmærksomme på. Fejlen var dog endnu ikke blevet rettet.</a:t>
            </a:r>
          </a:p>
          <a:p>
            <a:pPr marL="0" indent="0" algn="just">
              <a:buNone/>
            </a:pPr>
            <a:endParaRPr lang="da-DK" b="0" i="0" dirty="0">
              <a:solidFill>
                <a:srgbClr val="212529"/>
              </a:solidFill>
              <a:effectLst/>
            </a:endParaRPr>
          </a:p>
          <a:p>
            <a:pPr marL="0" indent="0" algn="l">
              <a:buNone/>
            </a:pPr>
            <a:r>
              <a:rPr lang="da-DK" b="0" i="0" dirty="0">
                <a:solidFill>
                  <a:srgbClr val="212529"/>
                </a:solidFill>
                <a:effectLst/>
                <a:latin typeface="Open Sans" panose="020B0606030504020204" pitchFamily="34" charset="0"/>
              </a:rPr>
              <a:t> </a:t>
            </a:r>
          </a:p>
          <a:p>
            <a:endParaRPr lang="da-DK" dirty="0"/>
          </a:p>
        </p:txBody>
      </p:sp>
      <p:sp>
        <p:nvSpPr>
          <p:cNvPr id="4" name="Pladsholder til dato 3">
            <a:extLst>
              <a:ext uri="{FF2B5EF4-FFF2-40B4-BE49-F238E27FC236}">
                <a16:creationId xmlns:a16="http://schemas.microsoft.com/office/drawing/2014/main" id="{ADCD1C99-2EE5-798F-D511-C6CBFA27DC52}"/>
              </a:ext>
            </a:extLst>
          </p:cNvPr>
          <p:cNvSpPr>
            <a:spLocks noGrp="1"/>
          </p:cNvSpPr>
          <p:nvPr>
            <p:ph type="dt" sz="half" idx="10"/>
          </p:nvPr>
        </p:nvSpPr>
        <p:spPr/>
        <p:txBody>
          <a:bodyPr/>
          <a:lstStyle/>
          <a:p>
            <a:fld id="{CA286E9F-DB30-431D-B3BB-5B810A3ABACC}" type="datetime5">
              <a:rPr lang="da-DK" smtClean="0"/>
              <a:t>november 2025</a:t>
            </a:fld>
            <a:endParaRPr lang="da-DK" dirty="0"/>
          </a:p>
        </p:txBody>
      </p:sp>
    </p:spTree>
    <p:extLst>
      <p:ext uri="{BB962C8B-B14F-4D97-AF65-F5344CB8AC3E}">
        <p14:creationId xmlns:p14="http://schemas.microsoft.com/office/powerpoint/2010/main" val="2987741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C96C0C1-167D-DCE0-510B-8962770F5A72}"/>
              </a:ext>
            </a:extLst>
          </p:cNvPr>
          <p:cNvSpPr>
            <a:spLocks noGrp="1"/>
          </p:cNvSpPr>
          <p:nvPr>
            <p:ph type="title"/>
          </p:nvPr>
        </p:nvSpPr>
        <p:spPr/>
        <p:txBody>
          <a:bodyPr/>
          <a:lstStyle/>
          <a:p>
            <a:r>
              <a:rPr lang="da-DK" dirty="0"/>
              <a:t>Nævnets afgørelse</a:t>
            </a:r>
          </a:p>
        </p:txBody>
      </p:sp>
      <p:sp>
        <p:nvSpPr>
          <p:cNvPr id="6" name="Pladsholder til indhold 5">
            <a:extLst>
              <a:ext uri="{FF2B5EF4-FFF2-40B4-BE49-F238E27FC236}">
                <a16:creationId xmlns:a16="http://schemas.microsoft.com/office/drawing/2014/main" id="{5B93879C-366D-1051-D6F6-C235C776E028}"/>
              </a:ext>
            </a:extLst>
          </p:cNvPr>
          <p:cNvSpPr>
            <a:spLocks noGrp="1"/>
          </p:cNvSpPr>
          <p:nvPr>
            <p:ph idx="1"/>
          </p:nvPr>
        </p:nvSpPr>
        <p:spPr/>
        <p:txBody>
          <a:bodyPr/>
          <a:lstStyle/>
          <a:p>
            <a:pPr algn="just"/>
            <a:r>
              <a:rPr lang="da-DK" b="0" i="0" dirty="0">
                <a:solidFill>
                  <a:srgbClr val="212529"/>
                </a:solidFill>
                <a:effectLst/>
              </a:rPr>
              <a:t>Miljø- og Fødevareklagenævnet konstaterede, at rørledningen var optaget som en regnvandsledning i den gældende spildevandsplan. Rørledningen var dermed et spildevandsanlæg, jf.  den dagældende spildevandsbekendtgørelses § 4, stk. 7, og § 5, stk. 1, nr. 2.</a:t>
            </a:r>
          </a:p>
          <a:p>
            <a:pPr algn="just"/>
            <a:r>
              <a:rPr lang="da-DK" dirty="0">
                <a:solidFill>
                  <a:srgbClr val="212529"/>
                </a:solidFill>
              </a:rPr>
              <a:t>N</a:t>
            </a:r>
            <a:r>
              <a:rPr lang="da-DK" b="0" i="0" dirty="0">
                <a:solidFill>
                  <a:srgbClr val="212529"/>
                </a:solidFill>
                <a:effectLst/>
              </a:rPr>
              <a:t>ævnet fandt på den baggrund, at </a:t>
            </a:r>
            <a:r>
              <a:rPr lang="da-DK" dirty="0">
                <a:solidFill>
                  <a:srgbClr val="212529"/>
                </a:solidFill>
              </a:rPr>
              <a:t>k</a:t>
            </a:r>
            <a:r>
              <a:rPr lang="da-DK" b="0" i="0" dirty="0">
                <a:solidFill>
                  <a:srgbClr val="212529"/>
                </a:solidFill>
                <a:effectLst/>
              </a:rPr>
              <a:t>ommunens afgørelse var truffet på et forkert hjemmelsgrundlag, idet tilladelsen rettelig skulle have været meddelt efter miljøbeskyttelseslovens § 28, stk. 3, og ikke efter miljøbeskyttelseslovens § 28, stk. 1. </a:t>
            </a:r>
          </a:p>
          <a:p>
            <a:pPr algn="just"/>
            <a:r>
              <a:rPr lang="da-DK" b="0" i="0" dirty="0">
                <a:solidFill>
                  <a:srgbClr val="212529"/>
                </a:solidFill>
                <a:effectLst/>
              </a:rPr>
              <a:t>Det forhold, at strækningen var registreret som et rørlagt vandløb i kloakforsyningens ledningsdatabase, og at der fandtes et vandløbsregulativ fra 1999, hvori rørledningen var anført, kunne efter nævnets opfattelse ikke føre til et andet resultat.</a:t>
            </a:r>
          </a:p>
          <a:p>
            <a:pPr algn="just"/>
            <a:endParaRPr lang="da-DK" b="0" i="0" dirty="0">
              <a:solidFill>
                <a:srgbClr val="212529"/>
              </a:solidFill>
              <a:effectLst/>
            </a:endParaRPr>
          </a:p>
          <a:p>
            <a:pPr marL="0" indent="0" algn="l">
              <a:buNone/>
            </a:pPr>
            <a:endParaRPr lang="da-DK" b="0" i="0" dirty="0">
              <a:solidFill>
                <a:srgbClr val="212529"/>
              </a:solidFill>
              <a:effectLst/>
              <a:latin typeface="Open Sans" panose="020B0606030504020204" pitchFamily="34" charset="0"/>
            </a:endParaRPr>
          </a:p>
        </p:txBody>
      </p:sp>
      <p:sp>
        <p:nvSpPr>
          <p:cNvPr id="4" name="Pladsholder til dato 3">
            <a:extLst>
              <a:ext uri="{FF2B5EF4-FFF2-40B4-BE49-F238E27FC236}">
                <a16:creationId xmlns:a16="http://schemas.microsoft.com/office/drawing/2014/main" id="{0A8DB564-2552-AF63-09DF-C812D9739DA1}"/>
              </a:ext>
            </a:extLst>
          </p:cNvPr>
          <p:cNvSpPr>
            <a:spLocks noGrp="1"/>
          </p:cNvSpPr>
          <p:nvPr>
            <p:ph type="dt" sz="half" idx="10"/>
          </p:nvPr>
        </p:nvSpPr>
        <p:spPr/>
        <p:txBody>
          <a:bodyPr/>
          <a:lstStyle/>
          <a:p>
            <a:fld id="{CA286E9F-DB30-431D-B3BB-5B810A3ABACC}" type="datetime5">
              <a:rPr lang="da-DK" smtClean="0"/>
              <a:t>november 2025</a:t>
            </a:fld>
            <a:endParaRPr lang="da-DK" dirty="0"/>
          </a:p>
        </p:txBody>
      </p:sp>
    </p:spTree>
    <p:extLst>
      <p:ext uri="{BB962C8B-B14F-4D97-AF65-F5344CB8AC3E}">
        <p14:creationId xmlns:p14="http://schemas.microsoft.com/office/powerpoint/2010/main" val="3322136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B01BFB-594B-2073-2BB9-D0CCFC5C9A07}"/>
              </a:ext>
            </a:extLst>
          </p:cNvPr>
          <p:cNvSpPr>
            <a:spLocks noGrp="1"/>
          </p:cNvSpPr>
          <p:nvPr>
            <p:ph type="ctrTitle"/>
          </p:nvPr>
        </p:nvSpPr>
        <p:spPr/>
        <p:txBody>
          <a:bodyPr/>
          <a:lstStyle/>
          <a:p>
            <a:r>
              <a:rPr lang="da-DK" dirty="0"/>
              <a:t>Hvorfor er det vigtigt?</a:t>
            </a:r>
          </a:p>
        </p:txBody>
      </p:sp>
      <p:sp>
        <p:nvSpPr>
          <p:cNvPr id="3" name="Undertitel 2">
            <a:extLst>
              <a:ext uri="{FF2B5EF4-FFF2-40B4-BE49-F238E27FC236}">
                <a16:creationId xmlns:a16="http://schemas.microsoft.com/office/drawing/2014/main" id="{83002826-B120-E495-00A7-A61F11598D64}"/>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AC6C2F8E-6755-DB02-D08A-96BE8A1CA8CA}"/>
              </a:ext>
            </a:extLst>
          </p:cNvPr>
          <p:cNvSpPr>
            <a:spLocks noGrp="1"/>
          </p:cNvSpPr>
          <p:nvPr>
            <p:ph type="dt" sz="half" idx="10"/>
          </p:nvPr>
        </p:nvSpPr>
        <p:spPr/>
        <p:txBody>
          <a:bodyPr/>
          <a:lstStyle/>
          <a:p>
            <a:fld id="{CA286E9F-DB30-431D-B3BB-5B810A3ABACC}" type="datetime5">
              <a:rPr lang="da-DK" smtClean="0"/>
              <a:t>november 2025</a:t>
            </a:fld>
            <a:endParaRPr lang="da-DK" dirty="0"/>
          </a:p>
        </p:txBody>
      </p:sp>
    </p:spTree>
    <p:extLst>
      <p:ext uri="{BB962C8B-B14F-4D97-AF65-F5344CB8AC3E}">
        <p14:creationId xmlns:p14="http://schemas.microsoft.com/office/powerpoint/2010/main" val="2085196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Det retlige grundlag</a:t>
            </a:r>
          </a:p>
        </p:txBody>
      </p:sp>
      <p:sp>
        <p:nvSpPr>
          <p:cNvPr id="4" name="Pladsholder til indhold 3">
            <a:extLst>
              <a:ext uri="{FF2B5EF4-FFF2-40B4-BE49-F238E27FC236}">
                <a16:creationId xmlns:a16="http://schemas.microsoft.com/office/drawing/2014/main" id="{F99DB3E9-CF09-B055-7541-35946C7C9B60}"/>
              </a:ext>
            </a:extLst>
          </p:cNvPr>
          <p:cNvSpPr>
            <a:spLocks noGrp="1"/>
          </p:cNvSpPr>
          <p:nvPr>
            <p:ph idx="1"/>
          </p:nvPr>
        </p:nvSpPr>
        <p:spPr/>
        <p:txBody>
          <a:bodyPr/>
          <a:lstStyle/>
          <a:p>
            <a:pPr algn="just"/>
            <a:r>
              <a:rPr lang="da-DK" b="0" i="0" dirty="0">
                <a:solidFill>
                  <a:srgbClr val="212529"/>
                </a:solidFill>
                <a:effectLst/>
              </a:rPr>
              <a:t>Det fremgår af spildevandsbekendtgørelsens § 15, stk. 2, at der ved fastsættelse af vilkår i en tilladelse meddelt efter miljøbeskyttelseslovens § 28, stk. 3, </a:t>
            </a:r>
            <a:r>
              <a:rPr lang="da-DK" b="0" i="1" dirty="0">
                <a:solidFill>
                  <a:srgbClr val="212529"/>
                </a:solidFill>
                <a:effectLst/>
              </a:rPr>
              <a:t>skal sikres, at afledningen ikke er til hinder for, at et spildevandsanlæg kan opfylde sin tilladelse til udledning,</a:t>
            </a:r>
            <a:r>
              <a:rPr lang="da-DK" b="0" i="0" dirty="0">
                <a:solidFill>
                  <a:srgbClr val="212529"/>
                </a:solidFill>
                <a:effectLst/>
              </a:rPr>
              <a:t> herunder at miljøkvalitetskravene for det berørte vandområde, der fremgår af bilag 2 til bekendtgørelse om fastlæggelse af miljømål for vandløb, søer, overgangsvande, kystvand og grundvand, sikres opfyldt.</a:t>
            </a:r>
          </a:p>
        </p:txBody>
      </p:sp>
      <p:sp>
        <p:nvSpPr>
          <p:cNvPr id="3" name="Pladsholder til dato 2"/>
          <p:cNvSpPr>
            <a:spLocks noGrp="1"/>
          </p:cNvSpPr>
          <p:nvPr>
            <p:ph type="dt" sz="half" idx="10"/>
          </p:nvPr>
        </p:nvSpPr>
        <p:spPr/>
        <p:txBody>
          <a:bodyPr/>
          <a:lstStyle/>
          <a:p>
            <a:fld id="{7D924E60-DCA0-43BF-9940-B62814A0A186}" type="datetime5">
              <a:rPr lang="da-DK" noProof="0" smtClean="0"/>
              <a:t>november 2025</a:t>
            </a:fld>
            <a:endParaRPr lang="da-DK" noProof="0"/>
          </a:p>
        </p:txBody>
      </p:sp>
    </p:spTree>
    <p:extLst>
      <p:ext uri="{BB962C8B-B14F-4D97-AF65-F5344CB8AC3E}">
        <p14:creationId xmlns:p14="http://schemas.microsoft.com/office/powerpoint/2010/main" val="425380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559FE88-7B87-F8A3-D135-BA30B7D7057A}"/>
              </a:ext>
            </a:extLst>
          </p:cNvPr>
          <p:cNvSpPr>
            <a:spLocks noGrp="1"/>
          </p:cNvSpPr>
          <p:nvPr>
            <p:ph type="ctrTitle"/>
          </p:nvPr>
        </p:nvSpPr>
        <p:spPr>
          <a:xfrm>
            <a:off x="1439863" y="2890554"/>
            <a:ext cx="6264275" cy="1546558"/>
          </a:xfrm>
        </p:spPr>
        <p:txBody>
          <a:bodyPr/>
          <a:lstStyle/>
          <a:p>
            <a:br>
              <a:rPr lang="da-DK" sz="2400" dirty="0"/>
            </a:br>
            <a:r>
              <a:rPr lang="da-DK" sz="2400" dirty="0"/>
              <a:t>tilladelse til tilslutning af overfladevand fra kunstgræsbane  til regnvandsledning i Frederikssund kommune</a:t>
            </a:r>
          </a:p>
        </p:txBody>
      </p:sp>
      <p:sp>
        <p:nvSpPr>
          <p:cNvPr id="6" name="Undertitel 5">
            <a:extLst>
              <a:ext uri="{FF2B5EF4-FFF2-40B4-BE49-F238E27FC236}">
                <a16:creationId xmlns:a16="http://schemas.microsoft.com/office/drawing/2014/main" id="{512732AE-2DD4-867D-0670-381E829B2DAC}"/>
              </a:ext>
            </a:extLst>
          </p:cNvPr>
          <p:cNvSpPr>
            <a:spLocks noGrp="1"/>
          </p:cNvSpPr>
          <p:nvPr>
            <p:ph type="subTitle" idx="1"/>
          </p:nvPr>
        </p:nvSpPr>
        <p:spPr>
          <a:xfrm>
            <a:off x="1439862" y="4653136"/>
            <a:ext cx="6264275" cy="901133"/>
          </a:xfrm>
        </p:spPr>
        <p:txBody>
          <a:bodyPr/>
          <a:lstStyle/>
          <a:p>
            <a:r>
              <a:rPr lang="da-DK" dirty="0"/>
              <a:t>Miljø- og Fødevareklagenævnets afgørelse af 23. maj 2024 i sagsnr. 21/04468</a:t>
            </a:r>
          </a:p>
        </p:txBody>
      </p:sp>
      <p:sp>
        <p:nvSpPr>
          <p:cNvPr id="4" name="Pladsholder til dato 3">
            <a:extLst>
              <a:ext uri="{FF2B5EF4-FFF2-40B4-BE49-F238E27FC236}">
                <a16:creationId xmlns:a16="http://schemas.microsoft.com/office/drawing/2014/main" id="{7CBF5F31-60A5-88F8-105E-5E5A4FA422FB}"/>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1483575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28009E4-1550-E8E8-6D94-59CE4F145AC0}"/>
              </a:ext>
            </a:extLst>
          </p:cNvPr>
          <p:cNvSpPr>
            <a:spLocks noGrp="1"/>
          </p:cNvSpPr>
          <p:nvPr>
            <p:ph type="title"/>
          </p:nvPr>
        </p:nvSpPr>
        <p:spPr/>
        <p:txBody>
          <a:bodyPr/>
          <a:lstStyle/>
          <a:p>
            <a:r>
              <a:rPr lang="da-DK" dirty="0"/>
              <a:t>Kort om sagen</a:t>
            </a:r>
          </a:p>
        </p:txBody>
      </p:sp>
      <p:sp>
        <p:nvSpPr>
          <p:cNvPr id="4" name="Pladsholder til indhold 3">
            <a:extLst>
              <a:ext uri="{FF2B5EF4-FFF2-40B4-BE49-F238E27FC236}">
                <a16:creationId xmlns:a16="http://schemas.microsoft.com/office/drawing/2014/main" id="{693A847A-63A6-94D4-C597-A353E2CBD004}"/>
              </a:ext>
            </a:extLst>
          </p:cNvPr>
          <p:cNvSpPr>
            <a:spLocks noGrp="1"/>
          </p:cNvSpPr>
          <p:nvPr>
            <p:ph idx="1"/>
          </p:nvPr>
        </p:nvSpPr>
        <p:spPr/>
        <p:txBody>
          <a:bodyPr/>
          <a:lstStyle/>
          <a:p>
            <a:pPr algn="just"/>
            <a:r>
              <a:rPr lang="da-DK" dirty="0"/>
              <a:t>Sagen omhandlede afledning af overfladevand fra et areal, der fandt anvendelse for en kunstgræsbane. </a:t>
            </a:r>
          </a:p>
          <a:p>
            <a:pPr algn="just"/>
            <a:r>
              <a:rPr lang="da-DK" dirty="0"/>
              <a:t>Der var af Frederikssund Kommune i 2010 meddelt tilladelse til, at drænet under kunstgræsbanen havde tilledning til en regnvandsledning ejet af det lokale spildevandsforsyningsselskab, hvor regnvandsledningen havde udledning til et offentligt vandløb med udløb i Roskilde Fjord. </a:t>
            </a:r>
          </a:p>
          <a:p>
            <a:pPr algn="just"/>
            <a:r>
              <a:rPr lang="da-DK" dirty="0"/>
              <a:t>I marts 2021 meddelte Frederikssund Kommune revideret tilladelse efter miljøbeskyttelseslovens § 28 til tilledningen, hvor hidtidige vilkår om to årlige egenkontrolmålinger blev ophævet. </a:t>
            </a:r>
          </a:p>
          <a:p>
            <a:pPr algn="just"/>
            <a:r>
              <a:rPr lang="da-DK" dirty="0"/>
              <a:t>Afgørelsen var begrundet med, at der ikke længere var behov for regelmæssig prøvetagning, da det over tid alene ville være indhold af zink og nikkel, der ville overskride miljøkvalitetskravene. </a:t>
            </a:r>
          </a:p>
        </p:txBody>
      </p:sp>
      <p:sp>
        <p:nvSpPr>
          <p:cNvPr id="2" name="Pladsholder til dato 1"/>
          <p:cNvSpPr>
            <a:spLocks noGrp="1"/>
          </p:cNvSpPr>
          <p:nvPr>
            <p:ph type="dt" sz="half" idx="10"/>
          </p:nvPr>
        </p:nvSpPr>
        <p:spPr/>
        <p:txBody>
          <a:bodyPr/>
          <a:lstStyle/>
          <a:p>
            <a:fld id="{D6F67C15-EB26-4628-B176-82F357DA279A}" type="datetime5">
              <a:rPr lang="da-DK" smtClean="0">
                <a:solidFill>
                  <a:prstClr val="black"/>
                </a:solidFill>
              </a:rPr>
              <a:pPr/>
              <a:t>november 2025</a:t>
            </a:fld>
            <a:endParaRPr lang="da-DK" dirty="0">
              <a:solidFill>
                <a:prstClr val="black"/>
              </a:solidFill>
            </a:endParaRPr>
          </a:p>
        </p:txBody>
      </p:sp>
    </p:spTree>
    <p:extLst>
      <p:ext uri="{BB962C8B-B14F-4D97-AF65-F5344CB8AC3E}">
        <p14:creationId xmlns:p14="http://schemas.microsoft.com/office/powerpoint/2010/main" val="928714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DDEEB82-7948-6959-945E-C6CCED6F21DC}"/>
              </a:ext>
            </a:extLst>
          </p:cNvPr>
          <p:cNvSpPr>
            <a:spLocks noGrp="1"/>
          </p:cNvSpPr>
          <p:nvPr>
            <p:ph type="title"/>
          </p:nvPr>
        </p:nvSpPr>
        <p:spPr/>
        <p:txBody>
          <a:bodyPr/>
          <a:lstStyle/>
          <a:p>
            <a:endParaRPr lang="da-DK" dirty="0"/>
          </a:p>
        </p:txBody>
      </p:sp>
      <p:sp>
        <p:nvSpPr>
          <p:cNvPr id="4" name="Pladsholder til indhold 3">
            <a:extLst>
              <a:ext uri="{FF2B5EF4-FFF2-40B4-BE49-F238E27FC236}">
                <a16:creationId xmlns:a16="http://schemas.microsoft.com/office/drawing/2014/main" id="{5CE42E97-DB43-5BD0-C281-25B3CED2E4E2}"/>
              </a:ext>
            </a:extLst>
          </p:cNvPr>
          <p:cNvSpPr>
            <a:spLocks noGrp="1"/>
          </p:cNvSpPr>
          <p:nvPr>
            <p:ph idx="1"/>
          </p:nvPr>
        </p:nvSpPr>
        <p:spPr/>
        <p:txBody>
          <a:bodyPr/>
          <a:lstStyle/>
          <a:p>
            <a:pPr algn="just"/>
            <a:r>
              <a:rPr lang="da-DK" dirty="0"/>
              <a:t>Afgørelsen blev påklaget af Danmarks Naturfredningsforening, der bl.a. anførte, at det uden vilkår om egenkontrol ikke ville være muligt for tilsynsmyndigheden at sikre, at der ikke blev udledt miljøfremmede stoffer fra kunstgræsbanen til recipienten.</a:t>
            </a:r>
          </a:p>
          <a:p>
            <a:pPr algn="just"/>
            <a:r>
              <a:rPr lang="da-DK" dirty="0"/>
              <a:t>Under klagesagen oplyste kommunen, at det ikke var muligt at dokumentere en tilladelse for regnvandsledningens udledning til det offentlige vandløb, og der heller ikke i øvrigt var kendskab til, om en sådan tilladelse forelå </a:t>
            </a:r>
          </a:p>
          <a:p>
            <a:pPr marL="0" indent="0" algn="just">
              <a:buNone/>
            </a:pPr>
            <a:endParaRPr lang="da-DK" dirty="0"/>
          </a:p>
        </p:txBody>
      </p:sp>
      <p:sp>
        <p:nvSpPr>
          <p:cNvPr id="2" name="Pladsholder til dato 1">
            <a:extLst>
              <a:ext uri="{FF2B5EF4-FFF2-40B4-BE49-F238E27FC236}">
                <a16:creationId xmlns:a16="http://schemas.microsoft.com/office/drawing/2014/main" id="{1B4D640B-7D2F-A29A-0073-F0E5F27DBBE6}"/>
              </a:ext>
            </a:extLst>
          </p:cNvPr>
          <p:cNvSpPr>
            <a:spLocks noGrp="1"/>
          </p:cNvSpPr>
          <p:nvPr>
            <p:ph type="dt" sz="half" idx="10"/>
          </p:nvPr>
        </p:nvSpPr>
        <p:spPr/>
        <p:txBody>
          <a:bodyPr/>
          <a:lstStyle/>
          <a:p>
            <a:fld id="{D6F67C15-EB26-4628-B176-82F357DA279A}" type="datetime5">
              <a:rPr lang="da-DK" smtClean="0"/>
              <a:t>november 2025</a:t>
            </a:fld>
            <a:endParaRPr lang="da-DK"/>
          </a:p>
        </p:txBody>
      </p:sp>
    </p:spTree>
    <p:extLst>
      <p:ext uri="{BB962C8B-B14F-4D97-AF65-F5344CB8AC3E}">
        <p14:creationId xmlns:p14="http://schemas.microsoft.com/office/powerpoint/2010/main" val="1741660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295FBE-2BDD-DE79-E59C-3A0447F6CECE}"/>
              </a:ext>
            </a:extLst>
          </p:cNvPr>
          <p:cNvSpPr>
            <a:spLocks noGrp="1"/>
          </p:cNvSpPr>
          <p:nvPr>
            <p:ph type="title"/>
          </p:nvPr>
        </p:nvSpPr>
        <p:spPr/>
        <p:txBody>
          <a:bodyPr/>
          <a:lstStyle/>
          <a:p>
            <a:r>
              <a:rPr lang="da-DK" dirty="0"/>
              <a:t>Nævnets afgørelse </a:t>
            </a:r>
          </a:p>
        </p:txBody>
      </p:sp>
      <p:sp>
        <p:nvSpPr>
          <p:cNvPr id="3" name="Pladsholder til indhold 2">
            <a:extLst>
              <a:ext uri="{FF2B5EF4-FFF2-40B4-BE49-F238E27FC236}">
                <a16:creationId xmlns:a16="http://schemas.microsoft.com/office/drawing/2014/main" id="{D011C9AC-533B-A62F-AAD5-49961FBA3734}"/>
              </a:ext>
            </a:extLst>
          </p:cNvPr>
          <p:cNvSpPr>
            <a:spLocks noGrp="1"/>
          </p:cNvSpPr>
          <p:nvPr>
            <p:ph idx="1"/>
          </p:nvPr>
        </p:nvSpPr>
        <p:spPr/>
        <p:txBody>
          <a:bodyPr/>
          <a:lstStyle/>
          <a:p>
            <a:pPr algn="just"/>
            <a:r>
              <a:rPr lang="da-DK" dirty="0"/>
              <a:t>Miljø- og Fødevareklagenævnet bemærkede, at efter spildevandsbekendtgørelsen skal det ved fastsættelse af vilkår for en tilslutningstilladelse sikres, at tilledningen ikke er til hinder for, at det spildevandstekniske anlæg kan opfylde sin udledningstilladelse. </a:t>
            </a:r>
          </a:p>
          <a:p>
            <a:pPr algn="just"/>
            <a:r>
              <a:rPr lang="da-DK" dirty="0"/>
              <a:t>Nævnet konstaterede, at der ikke forelå en udledningstilladelse for regnvandsledningens udløb til recipient.</a:t>
            </a:r>
          </a:p>
          <a:p>
            <a:pPr algn="just"/>
            <a:r>
              <a:rPr lang="da-DK" dirty="0"/>
              <a:t>Forpligtelsen efter spildevandsbekendtgørelsen var dermed ikke iagttaget ved meddelelsen af den påklagede tilslutningstilladelse. </a:t>
            </a:r>
          </a:p>
        </p:txBody>
      </p:sp>
      <p:sp>
        <p:nvSpPr>
          <p:cNvPr id="4" name="Pladsholder til dato 3">
            <a:extLst>
              <a:ext uri="{FF2B5EF4-FFF2-40B4-BE49-F238E27FC236}">
                <a16:creationId xmlns:a16="http://schemas.microsoft.com/office/drawing/2014/main" id="{530ECECE-830E-37D4-03FD-E23FFE98D3C0}"/>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307490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48FB55-7DF2-3145-CD4F-C9B0EE63F397}"/>
              </a:ext>
            </a:extLst>
          </p:cNvPr>
          <p:cNvSpPr>
            <a:spLocks noGrp="1"/>
          </p:cNvSpPr>
          <p:nvPr>
            <p:ph type="ctrTitle"/>
          </p:nvPr>
        </p:nvSpPr>
        <p:spPr/>
        <p:txBody>
          <a:bodyPr/>
          <a:lstStyle/>
          <a:p>
            <a:r>
              <a:rPr lang="da-DK" dirty="0"/>
              <a:t>Webinar om spildevand</a:t>
            </a:r>
          </a:p>
        </p:txBody>
      </p:sp>
      <p:sp>
        <p:nvSpPr>
          <p:cNvPr id="3" name="Undertitel 2">
            <a:extLst>
              <a:ext uri="{FF2B5EF4-FFF2-40B4-BE49-F238E27FC236}">
                <a16:creationId xmlns:a16="http://schemas.microsoft.com/office/drawing/2014/main" id="{C4101DE2-DA5E-349D-3713-78AC23090017}"/>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27E4ADB4-0C0C-0E3F-A128-64308DB40BD5}"/>
              </a:ext>
            </a:extLst>
          </p:cNvPr>
          <p:cNvSpPr>
            <a:spLocks noGrp="1"/>
          </p:cNvSpPr>
          <p:nvPr>
            <p:ph type="dt" sz="half" idx="10"/>
          </p:nvPr>
        </p:nvSpPr>
        <p:spPr/>
        <p:txBody>
          <a:bodyPr/>
          <a:lstStyle/>
          <a:p>
            <a:fld id="{CA286E9F-DB30-431D-B3BB-5B810A3ABACC}" type="datetime5">
              <a:rPr lang="da-DK" smtClean="0"/>
              <a:t>november 2025</a:t>
            </a:fld>
            <a:endParaRPr lang="da-DK" dirty="0"/>
          </a:p>
        </p:txBody>
      </p:sp>
    </p:spTree>
    <p:extLst>
      <p:ext uri="{BB962C8B-B14F-4D97-AF65-F5344CB8AC3E}">
        <p14:creationId xmlns:p14="http://schemas.microsoft.com/office/powerpoint/2010/main" val="3114671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8F0A8-6A45-61F1-6CD6-E6C03C574044}"/>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58B983D1-2A81-E8F7-437D-5611E20AB5D6}"/>
              </a:ext>
            </a:extLst>
          </p:cNvPr>
          <p:cNvSpPr>
            <a:spLocks noGrp="1"/>
          </p:cNvSpPr>
          <p:nvPr>
            <p:ph idx="1"/>
          </p:nvPr>
        </p:nvSpPr>
        <p:spPr/>
        <p:txBody>
          <a:bodyPr/>
          <a:lstStyle/>
          <a:p>
            <a:pPr algn="just"/>
            <a:r>
              <a:rPr lang="da-DK" dirty="0"/>
              <a:t>Nævnet ophævede på den baggrund tilslutningstilladelsen og hjemviste sagen til fornyet behandling.</a:t>
            </a:r>
          </a:p>
          <a:p>
            <a:pPr algn="just"/>
            <a:r>
              <a:rPr lang="da-DK" dirty="0"/>
              <a:t>Nævnet bemærkede i den forbindelse, at fornyet behandling måtte afvente, at spildevandsforsyningsselskabet fik tilladelse til udledning fra regnvandsledningen til det offentlige vandløb. </a:t>
            </a:r>
          </a:p>
        </p:txBody>
      </p:sp>
      <p:sp>
        <p:nvSpPr>
          <p:cNvPr id="4" name="Pladsholder til dato 3">
            <a:extLst>
              <a:ext uri="{FF2B5EF4-FFF2-40B4-BE49-F238E27FC236}">
                <a16:creationId xmlns:a16="http://schemas.microsoft.com/office/drawing/2014/main" id="{41C662A9-AC2C-B47A-6803-42B541BD52B0}"/>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1066658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B76AAB6-0FB3-9080-B481-CFABCBEB8122}"/>
              </a:ext>
            </a:extLst>
          </p:cNvPr>
          <p:cNvSpPr>
            <a:spLocks noGrp="1"/>
          </p:cNvSpPr>
          <p:nvPr>
            <p:ph type="title"/>
          </p:nvPr>
        </p:nvSpPr>
        <p:spPr/>
        <p:txBody>
          <a:bodyPr/>
          <a:lstStyle/>
          <a:p>
            <a:r>
              <a:rPr lang="da-DK" dirty="0"/>
              <a:t>Læring</a:t>
            </a:r>
          </a:p>
        </p:txBody>
      </p:sp>
      <p:sp>
        <p:nvSpPr>
          <p:cNvPr id="6" name="Pladsholder til indhold 5">
            <a:extLst>
              <a:ext uri="{FF2B5EF4-FFF2-40B4-BE49-F238E27FC236}">
                <a16:creationId xmlns:a16="http://schemas.microsoft.com/office/drawing/2014/main" id="{8954AB79-8268-5213-0EF6-74A8E114A501}"/>
              </a:ext>
            </a:extLst>
          </p:cNvPr>
          <p:cNvSpPr>
            <a:spLocks noGrp="1"/>
          </p:cNvSpPr>
          <p:nvPr>
            <p:ph idx="1"/>
          </p:nvPr>
        </p:nvSpPr>
        <p:spPr/>
        <p:txBody>
          <a:bodyPr/>
          <a:lstStyle/>
          <a:p>
            <a:r>
              <a:rPr lang="da-DK" dirty="0"/>
              <a:t>HUSK </a:t>
            </a:r>
          </a:p>
          <a:p>
            <a:pPr lvl="1">
              <a:buFont typeface="Wingdings" panose="05000000000000000000" pitchFamily="2" charset="2"/>
              <a:buChar char="ü"/>
            </a:pPr>
            <a:r>
              <a:rPr lang="da-DK" dirty="0"/>
              <a:t>Tjek spildevandsplanen</a:t>
            </a:r>
          </a:p>
          <a:p>
            <a:pPr lvl="1">
              <a:buFont typeface="Wingdings" panose="05000000000000000000" pitchFamily="2" charset="2"/>
              <a:buChar char="ü"/>
            </a:pPr>
            <a:r>
              <a:rPr lang="da-DK" dirty="0"/>
              <a:t>Vandløb skal afgrænses over for spildevandsanlæg </a:t>
            </a:r>
          </a:p>
          <a:p>
            <a:pPr lvl="1">
              <a:buFont typeface="Wingdings" panose="05000000000000000000" pitchFamily="2" charset="2"/>
              <a:buChar char="ü"/>
            </a:pPr>
            <a:r>
              <a:rPr lang="da-DK" dirty="0"/>
              <a:t>En tilslutningstilladelse må ikke være til hinder for, at det spildevandstekniske anlæg kan opfylde sin udledningstilladelse</a:t>
            </a:r>
          </a:p>
          <a:p>
            <a:pPr lvl="1">
              <a:buFont typeface="Wingdings" panose="05000000000000000000" pitchFamily="2" charset="2"/>
              <a:buChar char="ü"/>
            </a:pPr>
            <a:r>
              <a:rPr lang="da-DK" dirty="0"/>
              <a:t>Alle udledninger skal have en udledningstilladelse</a:t>
            </a:r>
          </a:p>
        </p:txBody>
      </p:sp>
      <p:sp>
        <p:nvSpPr>
          <p:cNvPr id="4" name="Pladsholder til dato 3">
            <a:extLst>
              <a:ext uri="{FF2B5EF4-FFF2-40B4-BE49-F238E27FC236}">
                <a16:creationId xmlns:a16="http://schemas.microsoft.com/office/drawing/2014/main" id="{19AA2566-FACD-BAE0-01C7-E31FDB1C300D}"/>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998852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CC7AC4A-59D1-74FF-2447-AF699522DF6F}"/>
              </a:ext>
            </a:extLst>
          </p:cNvPr>
          <p:cNvSpPr>
            <a:spLocks noGrp="1"/>
          </p:cNvSpPr>
          <p:nvPr>
            <p:ph type="ctrTitle"/>
          </p:nvPr>
        </p:nvSpPr>
        <p:spPr/>
        <p:txBody>
          <a:bodyPr/>
          <a:lstStyle/>
          <a:p>
            <a:r>
              <a:rPr lang="da-DK" sz="3600" dirty="0"/>
              <a:t>Hydraulisk</a:t>
            </a:r>
            <a:r>
              <a:rPr lang="da-DK" dirty="0"/>
              <a:t> </a:t>
            </a:r>
            <a:r>
              <a:rPr lang="da-DK" sz="3600" dirty="0"/>
              <a:t>kapacitet</a:t>
            </a:r>
            <a:endParaRPr lang="da-DK" dirty="0"/>
          </a:p>
        </p:txBody>
      </p:sp>
      <p:sp>
        <p:nvSpPr>
          <p:cNvPr id="7" name="Undertitel 6">
            <a:extLst>
              <a:ext uri="{FF2B5EF4-FFF2-40B4-BE49-F238E27FC236}">
                <a16:creationId xmlns:a16="http://schemas.microsoft.com/office/drawing/2014/main" id="{766E6FA7-CC0D-F71F-E6D8-4F5E811B3967}"/>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2D228EE9-8EA2-86FE-287B-AFC057706510}"/>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2430228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0A70248-F444-F04E-A127-2B5458DC5804}"/>
              </a:ext>
            </a:extLst>
          </p:cNvPr>
          <p:cNvSpPr>
            <a:spLocks noGrp="1"/>
          </p:cNvSpPr>
          <p:nvPr>
            <p:ph type="title"/>
          </p:nvPr>
        </p:nvSpPr>
        <p:spPr/>
        <p:txBody>
          <a:bodyPr/>
          <a:lstStyle/>
          <a:p>
            <a:r>
              <a:rPr lang="da-DK" dirty="0"/>
              <a:t>Det retlige grundlag</a:t>
            </a:r>
          </a:p>
        </p:txBody>
      </p:sp>
      <p:sp>
        <p:nvSpPr>
          <p:cNvPr id="6" name="Pladsholder til indhold 5">
            <a:extLst>
              <a:ext uri="{FF2B5EF4-FFF2-40B4-BE49-F238E27FC236}">
                <a16:creationId xmlns:a16="http://schemas.microsoft.com/office/drawing/2014/main" id="{C0ABAD7C-E7B7-29C8-E415-69254EDCE8CE}"/>
              </a:ext>
            </a:extLst>
          </p:cNvPr>
          <p:cNvSpPr>
            <a:spLocks noGrp="1"/>
          </p:cNvSpPr>
          <p:nvPr>
            <p:ph idx="1"/>
          </p:nvPr>
        </p:nvSpPr>
        <p:spPr/>
        <p:txBody>
          <a:bodyPr/>
          <a:lstStyle/>
          <a:p>
            <a:pPr algn="just"/>
            <a:r>
              <a:rPr lang="da-DK" dirty="0"/>
              <a:t>Ingen udtrykkelig lovbestemmelse. Hviler i stedet på gammel nævnspraksis og spildevandsvejledningen.</a:t>
            </a:r>
          </a:p>
          <a:p>
            <a:pPr algn="just"/>
            <a:r>
              <a:rPr lang="da-DK" b="0" i="0" dirty="0">
                <a:solidFill>
                  <a:srgbClr val="212529"/>
                </a:solidFill>
                <a:effectLst/>
              </a:rPr>
              <a:t>Ved meddelelse af tilladelse efter lovens § 28, stk. 1, skal kommunen ifølge spildevandsvejledningen bl.a. påse, at </a:t>
            </a:r>
            <a:r>
              <a:rPr lang="da-DK" b="0" i="1" dirty="0">
                <a:solidFill>
                  <a:srgbClr val="212529"/>
                </a:solidFill>
                <a:effectLst/>
              </a:rPr>
              <a:t>udledningen respekterer vandløbets hydrauliske kapacitet</a:t>
            </a:r>
            <a:r>
              <a:rPr lang="da-DK" b="0" i="0" dirty="0">
                <a:solidFill>
                  <a:srgbClr val="212529"/>
                </a:solidFill>
                <a:effectLst/>
              </a:rPr>
              <a:t>, dvs. at vandet kan afledes videre i vandløbet uden gener for omboende ved vandløbet.</a:t>
            </a:r>
            <a:endParaRPr lang="da-DK" dirty="0"/>
          </a:p>
          <a:p>
            <a:pPr algn="just"/>
            <a:r>
              <a:rPr lang="da-DK" dirty="0"/>
              <a:t>Hvis man gerne vil udlede til et vandløb, skal der være tilstrækkeligt med ”plads” i vandløbet. Udledningen må ikke føre til </a:t>
            </a:r>
            <a:r>
              <a:rPr lang="da-DK" i="1" dirty="0"/>
              <a:t>større eller hyppigere oversvømmelser</a:t>
            </a:r>
            <a:r>
              <a:rPr lang="da-DK" dirty="0"/>
              <a:t> end fra </a:t>
            </a:r>
            <a:r>
              <a:rPr lang="da-DK" i="1" dirty="0"/>
              <a:t>vandløbets naturlige opland</a:t>
            </a:r>
            <a:r>
              <a:rPr lang="da-DK" dirty="0"/>
              <a:t>.</a:t>
            </a:r>
          </a:p>
          <a:p>
            <a:pPr algn="just"/>
            <a:endParaRPr lang="da-DK" dirty="0"/>
          </a:p>
        </p:txBody>
      </p:sp>
      <p:sp>
        <p:nvSpPr>
          <p:cNvPr id="4" name="Pladsholder til dato 3">
            <a:extLst>
              <a:ext uri="{FF2B5EF4-FFF2-40B4-BE49-F238E27FC236}">
                <a16:creationId xmlns:a16="http://schemas.microsoft.com/office/drawing/2014/main" id="{9EA59219-1A9B-E295-91DB-E2F3C7284FBA}"/>
              </a:ext>
            </a:extLst>
          </p:cNvPr>
          <p:cNvSpPr>
            <a:spLocks noGrp="1"/>
          </p:cNvSpPr>
          <p:nvPr>
            <p:ph type="dt" sz="half" idx="10"/>
          </p:nvPr>
        </p:nvSpPr>
        <p:spPr/>
        <p:txBody>
          <a:bodyPr/>
          <a:lstStyle/>
          <a:p>
            <a:fld id="{CA286E9F-DB30-431D-B3BB-5B810A3ABACC}" type="datetime5">
              <a:rPr lang="da-DK" smtClean="0"/>
              <a:t>november 2025</a:t>
            </a:fld>
            <a:endParaRPr lang="da-DK" dirty="0"/>
          </a:p>
        </p:txBody>
      </p:sp>
    </p:spTree>
    <p:extLst>
      <p:ext uri="{BB962C8B-B14F-4D97-AF65-F5344CB8AC3E}">
        <p14:creationId xmlns:p14="http://schemas.microsoft.com/office/powerpoint/2010/main" val="210612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739C4-1385-5D37-F1F5-9CE4F007C284}"/>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D6FE83E3-942B-C277-9A74-ADAAB1AC1A03}"/>
              </a:ext>
            </a:extLst>
          </p:cNvPr>
          <p:cNvSpPr>
            <a:spLocks noGrp="1"/>
          </p:cNvSpPr>
          <p:nvPr>
            <p:ph idx="1"/>
          </p:nvPr>
        </p:nvSpPr>
        <p:spPr/>
        <p:txBody>
          <a:bodyPr/>
          <a:lstStyle/>
          <a:p>
            <a:pPr algn="just"/>
            <a:r>
              <a:rPr lang="da-DK" dirty="0"/>
              <a:t>Oplandets naturlig afstrømning</a:t>
            </a:r>
          </a:p>
          <a:p>
            <a:pPr lvl="1" algn="just"/>
            <a:r>
              <a:rPr lang="da-DK" dirty="0"/>
              <a:t>Som klart udgangspunkt medianmaksimumafstrømning (pr. red. ha).</a:t>
            </a:r>
          </a:p>
          <a:p>
            <a:pPr algn="just"/>
            <a:r>
              <a:rPr lang="da-DK" dirty="0"/>
              <a:t>Medianmaksimumafstrømning</a:t>
            </a:r>
          </a:p>
          <a:p>
            <a:pPr lvl="1" algn="just"/>
            <a:r>
              <a:rPr lang="da-DK" b="0" i="0" u="none" strike="noStrike" baseline="0" dirty="0">
                <a:solidFill>
                  <a:srgbClr val="000000"/>
                </a:solidFill>
              </a:rPr>
              <a:t>Dette er den vandføring, der i gennemsnit overskrides hvert 2. år. </a:t>
            </a:r>
          </a:p>
          <a:p>
            <a:pPr marL="288000" lvl="1" indent="0" algn="just">
              <a:buNone/>
            </a:pPr>
            <a:endParaRPr lang="da-DK" dirty="0"/>
          </a:p>
          <a:p>
            <a:pPr algn="just"/>
            <a:r>
              <a:rPr lang="da-DK" dirty="0"/>
              <a:t>Kommunen skal lave en hydraulisk kapacitetsanalyse, hvis der udledes mere end medianmaksimumafstrømning</a:t>
            </a:r>
          </a:p>
          <a:p>
            <a:pPr marL="0" indent="0">
              <a:buNone/>
            </a:pPr>
            <a:endParaRPr lang="da-DK" dirty="0"/>
          </a:p>
        </p:txBody>
      </p:sp>
      <p:sp>
        <p:nvSpPr>
          <p:cNvPr id="4" name="Pladsholder til dato 3">
            <a:extLst>
              <a:ext uri="{FF2B5EF4-FFF2-40B4-BE49-F238E27FC236}">
                <a16:creationId xmlns:a16="http://schemas.microsoft.com/office/drawing/2014/main" id="{EE11A06D-572C-272B-860E-B1BFDE0425B3}"/>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1787836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18BC83-91CB-B061-6738-4E34AD1C8EB2}"/>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46ED7B82-E40B-9D37-8A50-8161F7E09E6B}"/>
              </a:ext>
            </a:extLst>
          </p:cNvPr>
          <p:cNvSpPr>
            <a:spLocks noGrp="1"/>
          </p:cNvSpPr>
          <p:nvPr>
            <p:ph idx="1"/>
          </p:nvPr>
        </p:nvSpPr>
        <p:spPr/>
        <p:txBody>
          <a:bodyPr/>
          <a:lstStyle/>
          <a:p>
            <a:r>
              <a:rPr lang="da-DK" dirty="0"/>
              <a:t>Referencesituation</a:t>
            </a:r>
          </a:p>
          <a:p>
            <a:pPr lvl="1"/>
            <a:r>
              <a:rPr lang="da-DK" dirty="0"/>
              <a:t>Oversvømmelser ved vandløbet i </a:t>
            </a:r>
            <a:r>
              <a:rPr lang="da-DK" dirty="0" err="1"/>
              <a:t>medianmaks</a:t>
            </a:r>
            <a:r>
              <a:rPr lang="da-DK" dirty="0"/>
              <a:t>-situationen </a:t>
            </a:r>
          </a:p>
          <a:p>
            <a:pPr lvl="1"/>
            <a:r>
              <a:rPr lang="da-DK" dirty="0"/>
              <a:t>Uden eksisterende udledninger</a:t>
            </a:r>
          </a:p>
          <a:p>
            <a:r>
              <a:rPr lang="da-DK" dirty="0"/>
              <a:t>Den ansøgte situation</a:t>
            </a:r>
          </a:p>
          <a:p>
            <a:pPr lvl="1"/>
            <a:r>
              <a:rPr lang="da-DK" dirty="0"/>
              <a:t>Medianmaksimumafstrømning + eksisterende udledninger (tilladte mængder) + den ansøgte udledning</a:t>
            </a:r>
          </a:p>
          <a:p>
            <a:endParaRPr lang="da-DK" dirty="0"/>
          </a:p>
          <a:p>
            <a:r>
              <a:rPr lang="da-DK" dirty="0"/>
              <a:t>Er der større/hyppigere oversvømmelser i den ansøgte situation end i referencesituationen?</a:t>
            </a:r>
          </a:p>
          <a:p>
            <a:endParaRPr lang="da-DK" dirty="0"/>
          </a:p>
        </p:txBody>
      </p:sp>
      <p:sp>
        <p:nvSpPr>
          <p:cNvPr id="4" name="Pladsholder til dato 3">
            <a:extLst>
              <a:ext uri="{FF2B5EF4-FFF2-40B4-BE49-F238E27FC236}">
                <a16:creationId xmlns:a16="http://schemas.microsoft.com/office/drawing/2014/main" id="{8ED19F30-255A-DE51-8E89-8E4DAAAF3A45}"/>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2549117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559FE88-7B87-F8A3-D135-BA30B7D7057A}"/>
              </a:ext>
            </a:extLst>
          </p:cNvPr>
          <p:cNvSpPr>
            <a:spLocks noGrp="1"/>
          </p:cNvSpPr>
          <p:nvPr>
            <p:ph type="ctrTitle"/>
          </p:nvPr>
        </p:nvSpPr>
        <p:spPr>
          <a:xfrm>
            <a:off x="1439863" y="2890554"/>
            <a:ext cx="6264275" cy="1546558"/>
          </a:xfrm>
        </p:spPr>
        <p:txBody>
          <a:bodyPr/>
          <a:lstStyle/>
          <a:p>
            <a:br>
              <a:rPr lang="da-DK" sz="2400" dirty="0"/>
            </a:br>
            <a:r>
              <a:rPr lang="da-DK" sz="2400" dirty="0"/>
              <a:t>tilladelse til udledning af tag- og overfladevand til privat vandløb i Brønderslev kommune</a:t>
            </a:r>
          </a:p>
        </p:txBody>
      </p:sp>
      <p:sp>
        <p:nvSpPr>
          <p:cNvPr id="6" name="Undertitel 5">
            <a:extLst>
              <a:ext uri="{FF2B5EF4-FFF2-40B4-BE49-F238E27FC236}">
                <a16:creationId xmlns:a16="http://schemas.microsoft.com/office/drawing/2014/main" id="{512732AE-2DD4-867D-0670-381E829B2DAC}"/>
              </a:ext>
            </a:extLst>
          </p:cNvPr>
          <p:cNvSpPr>
            <a:spLocks noGrp="1"/>
          </p:cNvSpPr>
          <p:nvPr>
            <p:ph type="subTitle" idx="1"/>
          </p:nvPr>
        </p:nvSpPr>
        <p:spPr>
          <a:xfrm>
            <a:off x="1439862" y="4653136"/>
            <a:ext cx="6264275" cy="901133"/>
          </a:xfrm>
        </p:spPr>
        <p:txBody>
          <a:bodyPr/>
          <a:lstStyle/>
          <a:p>
            <a:r>
              <a:rPr lang="da-DK" dirty="0"/>
              <a:t>Miljø- og Fødevareklagenævnets afgørelse af 31. oktober 2023 i sagsnr. 19/03706 og 22/00112 </a:t>
            </a:r>
          </a:p>
        </p:txBody>
      </p:sp>
      <p:sp>
        <p:nvSpPr>
          <p:cNvPr id="4" name="Pladsholder til dato 3">
            <a:extLst>
              <a:ext uri="{FF2B5EF4-FFF2-40B4-BE49-F238E27FC236}">
                <a16:creationId xmlns:a16="http://schemas.microsoft.com/office/drawing/2014/main" id="{7CBF5F31-60A5-88F8-105E-5E5A4FA422FB}"/>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3034517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CCC8DC7-B7CB-3FF8-D240-C1996014AA93}"/>
              </a:ext>
            </a:extLst>
          </p:cNvPr>
          <p:cNvSpPr>
            <a:spLocks noGrp="1"/>
          </p:cNvSpPr>
          <p:nvPr>
            <p:ph type="title"/>
          </p:nvPr>
        </p:nvSpPr>
        <p:spPr/>
        <p:txBody>
          <a:bodyPr/>
          <a:lstStyle/>
          <a:p>
            <a:r>
              <a:rPr lang="da-DK" dirty="0"/>
              <a:t>Kort om sagen</a:t>
            </a:r>
          </a:p>
        </p:txBody>
      </p:sp>
      <p:sp>
        <p:nvSpPr>
          <p:cNvPr id="6" name="Pladsholder til indhold 5">
            <a:extLst>
              <a:ext uri="{FF2B5EF4-FFF2-40B4-BE49-F238E27FC236}">
                <a16:creationId xmlns:a16="http://schemas.microsoft.com/office/drawing/2014/main" id="{7517BC40-6E2A-FAE3-223D-6E740A246598}"/>
              </a:ext>
            </a:extLst>
          </p:cNvPr>
          <p:cNvSpPr>
            <a:spLocks noGrp="1"/>
          </p:cNvSpPr>
          <p:nvPr>
            <p:ph idx="1"/>
          </p:nvPr>
        </p:nvSpPr>
        <p:spPr/>
        <p:txBody>
          <a:bodyPr/>
          <a:lstStyle/>
          <a:p>
            <a:pPr algn="just"/>
            <a:r>
              <a:rPr lang="da-DK" dirty="0"/>
              <a:t>Brønderslev Kommune meddelte i april 2019 og november 2021 tilladelse til udledning af tag- og overfladevand fra befæstede arealer i et boligområde til et privat vandløb, der udløber i det offentlige vandløb Hjallerup Mosegrøft. </a:t>
            </a:r>
          </a:p>
          <a:p>
            <a:pPr algn="just"/>
            <a:r>
              <a:rPr lang="da-DK" dirty="0"/>
              <a:t>Udledningerne var større end medianmaksimumafstrømningen.</a:t>
            </a:r>
          </a:p>
          <a:p>
            <a:pPr algn="just"/>
            <a:r>
              <a:rPr lang="da-DK" dirty="0"/>
              <a:t>Kommunen havde udarbejdet kapacitetsanalyse:</a:t>
            </a:r>
          </a:p>
          <a:p>
            <a:pPr lvl="1" algn="just"/>
            <a:r>
              <a:rPr lang="da-DK" dirty="0"/>
              <a:t>Referencesituationen + den ansøgte situation var en specifik regnvejrshændelse, ikke medianmaksimumafstrømningen.</a:t>
            </a:r>
          </a:p>
          <a:p>
            <a:pPr lvl="1" algn="just"/>
            <a:r>
              <a:rPr lang="da-DK" dirty="0"/>
              <a:t>I referencesituationen havde man medregnet både eksisterende og planlagte udledninger.</a:t>
            </a:r>
          </a:p>
          <a:p>
            <a:pPr lvl="1" algn="just"/>
            <a:r>
              <a:rPr lang="da-DK" dirty="0"/>
              <a:t>Flere udledninger var medtaget med andre neddroslinger end de faktiske/planlagte.</a:t>
            </a:r>
          </a:p>
          <a:p>
            <a:endParaRPr lang="da-DK" dirty="0"/>
          </a:p>
        </p:txBody>
      </p:sp>
      <p:sp>
        <p:nvSpPr>
          <p:cNvPr id="4" name="Pladsholder til dato 3">
            <a:extLst>
              <a:ext uri="{FF2B5EF4-FFF2-40B4-BE49-F238E27FC236}">
                <a16:creationId xmlns:a16="http://schemas.microsoft.com/office/drawing/2014/main" id="{2149471F-29EC-C6CE-3CF6-8A05ABD1F3B1}"/>
              </a:ext>
            </a:extLst>
          </p:cNvPr>
          <p:cNvSpPr>
            <a:spLocks noGrp="1"/>
          </p:cNvSpPr>
          <p:nvPr>
            <p:ph type="dt" sz="half" idx="10"/>
          </p:nvPr>
        </p:nvSpPr>
        <p:spPr/>
        <p:txBody>
          <a:bodyPr/>
          <a:lstStyle/>
          <a:p>
            <a:fld id="{CA286E9F-DB30-431D-B3BB-5B810A3ABACC}" type="datetime5">
              <a:rPr lang="da-DK" smtClean="0"/>
              <a:t>november 2025</a:t>
            </a:fld>
            <a:endParaRPr lang="da-DK" dirty="0"/>
          </a:p>
        </p:txBody>
      </p:sp>
    </p:spTree>
    <p:extLst>
      <p:ext uri="{BB962C8B-B14F-4D97-AF65-F5344CB8AC3E}">
        <p14:creationId xmlns:p14="http://schemas.microsoft.com/office/powerpoint/2010/main" val="441646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851C93-D43B-6D38-CD48-372452A0FF77}"/>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1FC9BB2E-97FD-1890-EF2C-2FAB9F484472}"/>
              </a:ext>
            </a:extLst>
          </p:cNvPr>
          <p:cNvSpPr>
            <a:spLocks noGrp="1"/>
          </p:cNvSpPr>
          <p:nvPr>
            <p:ph idx="1"/>
          </p:nvPr>
        </p:nvSpPr>
        <p:spPr/>
        <p:txBody>
          <a:bodyPr/>
          <a:lstStyle/>
          <a:p>
            <a:pPr algn="just"/>
            <a:r>
              <a:rPr lang="da-DK" dirty="0"/>
              <a:t>Afgørelserne blev påklaget af en bredejer til det private vandløb, der bl.a. havde anført, at </a:t>
            </a:r>
            <a:r>
              <a:rPr lang="da-DK" dirty="0">
                <a:effectLst/>
                <a:ea typeface="Calibri" panose="020F0502020204030204" pitchFamily="34" charset="0"/>
                <a:cs typeface="Times New Roman" panose="02020603050405020304" pitchFamily="18" charset="0"/>
              </a:rPr>
              <a:t>recipienten i forvejen var overbelastet og med de meddelte tilladelser overbelastes yderligere, således at der ville ske flere regelmæssige oversvømmelser af klagers ejendom på grund af hydrauliske kapacitetsproblemer i recipienten.</a:t>
            </a:r>
            <a:endParaRPr lang="da-DK" dirty="0"/>
          </a:p>
        </p:txBody>
      </p:sp>
      <p:sp>
        <p:nvSpPr>
          <p:cNvPr id="4" name="Pladsholder til dato 3">
            <a:extLst>
              <a:ext uri="{FF2B5EF4-FFF2-40B4-BE49-F238E27FC236}">
                <a16:creationId xmlns:a16="http://schemas.microsoft.com/office/drawing/2014/main" id="{ADFABBF3-4A9F-E7B8-A6D1-D95EFF992452}"/>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3141221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41CC8-4C2C-1765-F5AF-D82C2F0A541C}"/>
              </a:ext>
            </a:extLst>
          </p:cNvPr>
          <p:cNvSpPr>
            <a:spLocks noGrp="1"/>
          </p:cNvSpPr>
          <p:nvPr>
            <p:ph type="title"/>
          </p:nvPr>
        </p:nvSpPr>
        <p:spPr/>
        <p:txBody>
          <a:bodyPr/>
          <a:lstStyle/>
          <a:p>
            <a:r>
              <a:rPr lang="da-DK" dirty="0"/>
              <a:t>Nævnets afgørelse</a:t>
            </a:r>
          </a:p>
        </p:txBody>
      </p:sp>
      <p:sp>
        <p:nvSpPr>
          <p:cNvPr id="3" name="Pladsholder til indhold 2">
            <a:extLst>
              <a:ext uri="{FF2B5EF4-FFF2-40B4-BE49-F238E27FC236}">
                <a16:creationId xmlns:a16="http://schemas.microsoft.com/office/drawing/2014/main" id="{62F7CDBC-87C0-B002-037E-EC91F67A9AD1}"/>
              </a:ext>
            </a:extLst>
          </p:cNvPr>
          <p:cNvSpPr>
            <a:spLocks noGrp="1"/>
          </p:cNvSpPr>
          <p:nvPr>
            <p:ph idx="1"/>
          </p:nvPr>
        </p:nvSpPr>
        <p:spPr/>
        <p:txBody>
          <a:bodyPr/>
          <a:lstStyle/>
          <a:p>
            <a:pPr algn="just"/>
            <a:r>
              <a:rPr lang="da-DK" sz="1800" dirty="0"/>
              <a:t>Miljø- og Fødevareklagenævnet fandt, at kommunen ikke havde foretaget en tilstrækkelig vurdering af det berørte vandløbs hydrauliske kapacitet.</a:t>
            </a:r>
          </a:p>
          <a:p>
            <a:pPr algn="just"/>
            <a:r>
              <a:rPr lang="da-DK" sz="1800" dirty="0"/>
              <a:t>Nævnet lagde i den forbindelse vægt på, at den i kapacitetsanalysen opstillede referencesituation ikke svarede til vandløbets kapacitet i en situation med naturlig afstrømning.</a:t>
            </a:r>
          </a:p>
          <a:p>
            <a:pPr algn="just"/>
            <a:r>
              <a:rPr lang="da-DK" sz="1800" dirty="0"/>
              <a:t>Nævnet hjemviste på den baggrund sagen med henblik på kommunens vurdering af, om udledningerne vil medføre hyppigere eller større oversvømmelser af vandløbet, end hvad der ville være tilfældet ved afstrømning fra vandløbets naturlige opland. </a:t>
            </a:r>
          </a:p>
          <a:p>
            <a:endParaRPr lang="da-DK" sz="1800" dirty="0"/>
          </a:p>
        </p:txBody>
      </p:sp>
      <p:sp>
        <p:nvSpPr>
          <p:cNvPr id="4" name="Pladsholder til dato 3">
            <a:extLst>
              <a:ext uri="{FF2B5EF4-FFF2-40B4-BE49-F238E27FC236}">
                <a16:creationId xmlns:a16="http://schemas.microsoft.com/office/drawing/2014/main" id="{E817E5FA-5C2D-437E-020A-E5E9B7B61363}"/>
              </a:ext>
            </a:extLst>
          </p:cNvPr>
          <p:cNvSpPr>
            <a:spLocks noGrp="1"/>
          </p:cNvSpPr>
          <p:nvPr>
            <p:ph type="dt" sz="half" idx="10"/>
          </p:nvPr>
        </p:nvSpPr>
        <p:spPr/>
        <p:txBody>
          <a:bodyPr/>
          <a:lstStyle/>
          <a:p>
            <a:fld id="{F2CCB82A-46C7-48EA-BB1A-0ACA69DF23F6}" type="datetime5">
              <a:rPr lang="da-DK" noProof="0" smtClean="0"/>
              <a:t>november 2025</a:t>
            </a:fld>
            <a:endParaRPr lang="da-DK" noProof="0" dirty="0"/>
          </a:p>
        </p:txBody>
      </p:sp>
    </p:spTree>
    <p:extLst>
      <p:ext uri="{BB962C8B-B14F-4D97-AF65-F5344CB8AC3E}">
        <p14:creationId xmlns:p14="http://schemas.microsoft.com/office/powerpoint/2010/main" val="1591621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program</a:t>
            </a:r>
          </a:p>
        </p:txBody>
      </p:sp>
      <p:sp>
        <p:nvSpPr>
          <p:cNvPr id="4" name="Pladsholder til indhold 3">
            <a:extLst>
              <a:ext uri="{FF2B5EF4-FFF2-40B4-BE49-F238E27FC236}">
                <a16:creationId xmlns:a16="http://schemas.microsoft.com/office/drawing/2014/main" id="{7272C94D-9C26-82F7-D3B2-7A6D6057C36E}"/>
              </a:ext>
            </a:extLst>
          </p:cNvPr>
          <p:cNvSpPr>
            <a:spLocks noGrp="1"/>
          </p:cNvSpPr>
          <p:nvPr>
            <p:ph idx="1"/>
          </p:nvPr>
        </p:nvSpPr>
        <p:spPr/>
        <p:txBody>
          <a:bodyPr/>
          <a:lstStyle/>
          <a:p>
            <a:r>
              <a:rPr lang="da-DK" dirty="0"/>
              <a:t>Velkomst</a:t>
            </a:r>
          </a:p>
          <a:p>
            <a:r>
              <a:rPr lang="da-DK" dirty="0"/>
              <a:t>Tilslutning </a:t>
            </a:r>
            <a:r>
              <a:rPr lang="da-DK" dirty="0" err="1"/>
              <a:t>ctr</a:t>
            </a:r>
            <a:r>
              <a:rPr lang="da-DK" dirty="0"/>
              <a:t>. udledning</a:t>
            </a:r>
          </a:p>
          <a:p>
            <a:r>
              <a:rPr lang="da-DK" dirty="0"/>
              <a:t>Hydraulisk kapacitet  </a:t>
            </a:r>
          </a:p>
          <a:p>
            <a:r>
              <a:rPr lang="da-DK" dirty="0"/>
              <a:t>Klagevejledning</a:t>
            </a:r>
          </a:p>
          <a:p>
            <a:r>
              <a:rPr lang="da-DK" dirty="0"/>
              <a:t>Spørgsmål </a:t>
            </a:r>
          </a:p>
          <a:p>
            <a:endParaRPr lang="da-DK" dirty="0"/>
          </a:p>
        </p:txBody>
      </p:sp>
      <p:sp>
        <p:nvSpPr>
          <p:cNvPr id="3" name="Pladsholder til dato 2"/>
          <p:cNvSpPr>
            <a:spLocks noGrp="1"/>
          </p:cNvSpPr>
          <p:nvPr>
            <p:ph type="dt" sz="half" idx="10"/>
          </p:nvPr>
        </p:nvSpPr>
        <p:spPr/>
        <p:txBody>
          <a:bodyPr/>
          <a:lstStyle/>
          <a:p>
            <a:fld id="{7D924E60-DCA0-43BF-9940-B62814A0A186}" type="datetime5">
              <a:rPr lang="da-DK" noProof="0" smtClean="0"/>
              <a:t>november 2025</a:t>
            </a:fld>
            <a:endParaRPr lang="da-DK" noProof="0"/>
          </a:p>
        </p:txBody>
      </p:sp>
    </p:spTree>
    <p:extLst>
      <p:ext uri="{BB962C8B-B14F-4D97-AF65-F5344CB8AC3E}">
        <p14:creationId xmlns:p14="http://schemas.microsoft.com/office/powerpoint/2010/main" val="2490791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E21A4-791F-2E58-17AF-8A39ACFF26A4}"/>
              </a:ext>
            </a:extLst>
          </p:cNvPr>
          <p:cNvSpPr>
            <a:spLocks noGrp="1"/>
          </p:cNvSpPr>
          <p:nvPr>
            <p:ph type="title"/>
          </p:nvPr>
        </p:nvSpPr>
        <p:spPr/>
        <p:txBody>
          <a:bodyPr/>
          <a:lstStyle/>
          <a:p>
            <a:r>
              <a:rPr lang="da-DK" dirty="0"/>
              <a:t>Læring</a:t>
            </a:r>
          </a:p>
        </p:txBody>
      </p:sp>
      <p:sp>
        <p:nvSpPr>
          <p:cNvPr id="3" name="Pladsholder til indhold 2">
            <a:extLst>
              <a:ext uri="{FF2B5EF4-FFF2-40B4-BE49-F238E27FC236}">
                <a16:creationId xmlns:a16="http://schemas.microsoft.com/office/drawing/2014/main" id="{790D6491-1C04-3911-021E-3A6B657F6D49}"/>
              </a:ext>
            </a:extLst>
          </p:cNvPr>
          <p:cNvSpPr>
            <a:spLocks noGrp="1"/>
          </p:cNvSpPr>
          <p:nvPr>
            <p:ph idx="1"/>
          </p:nvPr>
        </p:nvSpPr>
        <p:spPr/>
        <p:txBody>
          <a:bodyPr/>
          <a:lstStyle/>
          <a:p>
            <a:pPr>
              <a:buFont typeface="Wingdings" panose="05000000000000000000" pitchFamily="2" charset="2"/>
              <a:buChar char="ü"/>
            </a:pPr>
            <a:r>
              <a:rPr lang="da-DK" dirty="0"/>
              <a:t>Kommunen skal lave en hydraulisk kapacitetsanalyse, hvis der udledes mere end medianmaksimumafstrømning</a:t>
            </a:r>
          </a:p>
          <a:p>
            <a:pPr>
              <a:buFont typeface="Wingdings" panose="05000000000000000000" pitchFamily="2" charset="2"/>
              <a:buChar char="ü"/>
            </a:pPr>
            <a:endParaRPr lang="da-DK" dirty="0"/>
          </a:p>
          <a:p>
            <a:pPr>
              <a:buFont typeface="Wingdings" panose="05000000000000000000" pitchFamily="2" charset="2"/>
              <a:buChar char="ü"/>
            </a:pPr>
            <a:r>
              <a:rPr lang="da-DK" dirty="0"/>
              <a:t>Referencesituation</a:t>
            </a:r>
          </a:p>
          <a:p>
            <a:pPr lvl="1">
              <a:buFont typeface="Wingdings" panose="05000000000000000000" pitchFamily="2" charset="2"/>
              <a:buChar char="ü"/>
            </a:pPr>
            <a:r>
              <a:rPr lang="da-DK" dirty="0"/>
              <a:t>Oversvømmelser ved vandløbet i </a:t>
            </a:r>
            <a:r>
              <a:rPr lang="da-DK" dirty="0" err="1"/>
              <a:t>medianmaks</a:t>
            </a:r>
            <a:r>
              <a:rPr lang="da-DK" dirty="0"/>
              <a:t>-situationen (uden at eksisterende udledninger lægges oven i).</a:t>
            </a:r>
          </a:p>
          <a:p>
            <a:pPr>
              <a:buFont typeface="Wingdings" panose="05000000000000000000" pitchFamily="2" charset="2"/>
              <a:buChar char="ü"/>
            </a:pPr>
            <a:r>
              <a:rPr lang="da-DK" dirty="0"/>
              <a:t>Den ansøgte situation</a:t>
            </a:r>
          </a:p>
          <a:p>
            <a:pPr lvl="1">
              <a:buFont typeface="Wingdings" panose="05000000000000000000" pitchFamily="2" charset="2"/>
              <a:buChar char="ü"/>
            </a:pPr>
            <a:r>
              <a:rPr lang="da-DK" dirty="0"/>
              <a:t>Medianmaksimumafstrømning + eksisterende udledninger (tilladte mængder) + den ansøgte udledning.</a:t>
            </a:r>
          </a:p>
          <a:p>
            <a:pPr>
              <a:buFont typeface="Wingdings" panose="05000000000000000000" pitchFamily="2" charset="2"/>
              <a:buChar char="ü"/>
            </a:pPr>
            <a:r>
              <a:rPr lang="da-DK" dirty="0"/>
              <a:t>Er der større/hyppigere oversvømmelser i den ansøgte situation end i referencesituationen?</a:t>
            </a:r>
          </a:p>
          <a:p>
            <a:endParaRPr lang="da-DK" dirty="0"/>
          </a:p>
        </p:txBody>
      </p:sp>
      <p:sp>
        <p:nvSpPr>
          <p:cNvPr id="4" name="Pladsholder til dato 3">
            <a:extLst>
              <a:ext uri="{FF2B5EF4-FFF2-40B4-BE49-F238E27FC236}">
                <a16:creationId xmlns:a16="http://schemas.microsoft.com/office/drawing/2014/main" id="{BF3D398E-CD03-C816-FD5B-6C828E58496C}"/>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2916142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CE660-E110-B62D-8C78-0A8EE903F825}"/>
              </a:ext>
            </a:extLst>
          </p:cNvPr>
          <p:cNvSpPr>
            <a:spLocks noGrp="1"/>
          </p:cNvSpPr>
          <p:nvPr>
            <p:ph type="ctrTitle"/>
          </p:nvPr>
        </p:nvSpPr>
        <p:spPr/>
        <p:txBody>
          <a:bodyPr/>
          <a:lstStyle/>
          <a:p>
            <a:r>
              <a:rPr lang="da-DK" dirty="0"/>
              <a:t>klagevejledning</a:t>
            </a:r>
          </a:p>
        </p:txBody>
      </p:sp>
      <p:sp>
        <p:nvSpPr>
          <p:cNvPr id="3" name="Undertitel 2">
            <a:extLst>
              <a:ext uri="{FF2B5EF4-FFF2-40B4-BE49-F238E27FC236}">
                <a16:creationId xmlns:a16="http://schemas.microsoft.com/office/drawing/2014/main" id="{95D432F3-8CE9-76DC-3119-85921CD91D52}"/>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89E1507F-D9D0-E15D-7C37-4EECB2F73F2F}"/>
              </a:ext>
            </a:extLst>
          </p:cNvPr>
          <p:cNvSpPr>
            <a:spLocks noGrp="1"/>
          </p:cNvSpPr>
          <p:nvPr>
            <p:ph type="dt" sz="half" idx="10"/>
          </p:nvPr>
        </p:nvSpPr>
        <p:spPr/>
        <p:txBody>
          <a:bodyPr/>
          <a:lstStyle/>
          <a:p>
            <a:fld id="{CA286E9F-DB30-431D-B3BB-5B810A3ABACC}" type="datetime5">
              <a:rPr lang="da-DK" smtClean="0"/>
              <a:t>november 2025</a:t>
            </a:fld>
            <a:endParaRPr lang="da-DK" dirty="0"/>
          </a:p>
        </p:txBody>
      </p:sp>
    </p:spTree>
    <p:extLst>
      <p:ext uri="{BB962C8B-B14F-4D97-AF65-F5344CB8AC3E}">
        <p14:creationId xmlns:p14="http://schemas.microsoft.com/office/powerpoint/2010/main" val="4180055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46AB07A-6995-9FFC-8723-9BE4E989C340}"/>
              </a:ext>
            </a:extLst>
          </p:cNvPr>
          <p:cNvSpPr>
            <a:spLocks noGrp="1"/>
          </p:cNvSpPr>
          <p:nvPr>
            <p:ph type="title"/>
          </p:nvPr>
        </p:nvSpPr>
        <p:spPr/>
        <p:txBody>
          <a:bodyPr/>
          <a:lstStyle/>
          <a:p>
            <a:r>
              <a:rPr lang="da-DK" dirty="0"/>
              <a:t>kompetence</a:t>
            </a:r>
          </a:p>
        </p:txBody>
      </p:sp>
      <p:sp>
        <p:nvSpPr>
          <p:cNvPr id="6" name="Pladsholder til indhold 5">
            <a:extLst>
              <a:ext uri="{FF2B5EF4-FFF2-40B4-BE49-F238E27FC236}">
                <a16:creationId xmlns:a16="http://schemas.microsoft.com/office/drawing/2014/main" id="{544DD868-C86A-9850-1648-C4E53E432871}"/>
              </a:ext>
            </a:extLst>
          </p:cNvPr>
          <p:cNvSpPr>
            <a:spLocks noGrp="1"/>
          </p:cNvSpPr>
          <p:nvPr>
            <p:ph idx="1"/>
          </p:nvPr>
        </p:nvSpPr>
        <p:spPr/>
        <p:txBody>
          <a:bodyPr/>
          <a:lstStyle/>
          <a:p>
            <a:pPr algn="just"/>
            <a:r>
              <a:rPr lang="da-DK" b="0" i="0" dirty="0">
                <a:solidFill>
                  <a:srgbClr val="212529"/>
                </a:solidFill>
                <a:effectLst/>
              </a:rPr>
              <a:t>Det følger af miljøbeskyttelseslovens </a:t>
            </a:r>
            <a:r>
              <a:rPr lang="da-DK" dirty="0"/>
              <a:t>§ 91, stk. 1</a:t>
            </a:r>
            <a:r>
              <a:rPr lang="da-DK" b="0" i="0" dirty="0">
                <a:solidFill>
                  <a:srgbClr val="212529"/>
                </a:solidFill>
                <a:effectLst/>
              </a:rPr>
              <a:t>, at kommunalbestyrelsens afgørelser og beslutninger efter loven eller regler, der er fastsat med hjemmel i loven, kan påklages til Miljø- og Fødevareklagenævnet, medmindre andet fremgår af lovens bestemmelser.</a:t>
            </a:r>
          </a:p>
          <a:p>
            <a:r>
              <a:rPr lang="da-DK" dirty="0"/>
              <a:t>Undtagelser: </a:t>
            </a:r>
          </a:p>
          <a:p>
            <a:pPr lvl="1"/>
            <a:r>
              <a:rPr lang="da-DK" dirty="0"/>
              <a:t>Tilsynsafgørelser, jf. § 69, stk. 3</a:t>
            </a:r>
          </a:p>
          <a:p>
            <a:pPr lvl="1"/>
            <a:r>
              <a:rPr lang="da-DK" dirty="0"/>
              <a:t>Spildevandsplaner, jf. § 32, stk. 3</a:t>
            </a:r>
          </a:p>
          <a:p>
            <a:pPr lvl="1"/>
            <a:r>
              <a:rPr lang="da-DK" dirty="0"/>
              <a:t>Påbud om tilslutning, jf. § 28, stk. 4</a:t>
            </a:r>
          </a:p>
          <a:p>
            <a:pPr lvl="1"/>
            <a:r>
              <a:rPr lang="da-DK" dirty="0"/>
              <a:t>Endelighedsbestemmelser i spildevandsbekendtgørelsen </a:t>
            </a:r>
          </a:p>
          <a:p>
            <a:pPr lvl="1"/>
            <a:endParaRPr lang="da-DK" dirty="0"/>
          </a:p>
        </p:txBody>
      </p:sp>
      <p:sp>
        <p:nvSpPr>
          <p:cNvPr id="4" name="Pladsholder til dato 3">
            <a:extLst>
              <a:ext uri="{FF2B5EF4-FFF2-40B4-BE49-F238E27FC236}">
                <a16:creationId xmlns:a16="http://schemas.microsoft.com/office/drawing/2014/main" id="{CF9610E2-F731-BFEC-9E85-ACEAFFCE4A3A}"/>
              </a:ext>
            </a:extLst>
          </p:cNvPr>
          <p:cNvSpPr>
            <a:spLocks noGrp="1"/>
          </p:cNvSpPr>
          <p:nvPr>
            <p:ph type="dt" sz="half" idx="10"/>
          </p:nvPr>
        </p:nvSpPr>
        <p:spPr/>
        <p:txBody>
          <a:bodyPr/>
          <a:lstStyle/>
          <a:p>
            <a:fld id="{CA286E9F-DB30-431D-B3BB-5B810A3ABACC}" type="datetime5">
              <a:rPr lang="da-DK" smtClean="0"/>
              <a:t>november 2025</a:t>
            </a:fld>
            <a:endParaRPr lang="da-DK" dirty="0"/>
          </a:p>
        </p:txBody>
      </p:sp>
    </p:spTree>
    <p:extLst>
      <p:ext uri="{BB962C8B-B14F-4D97-AF65-F5344CB8AC3E}">
        <p14:creationId xmlns:p14="http://schemas.microsoft.com/office/powerpoint/2010/main" val="1805129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60DAA-0332-67E4-3189-A54B35180805}"/>
              </a:ext>
            </a:extLst>
          </p:cNvPr>
          <p:cNvSpPr>
            <a:spLocks noGrp="1"/>
          </p:cNvSpPr>
          <p:nvPr>
            <p:ph type="title"/>
          </p:nvPr>
        </p:nvSpPr>
        <p:spPr/>
        <p:txBody>
          <a:bodyPr/>
          <a:lstStyle/>
          <a:p>
            <a:r>
              <a:rPr lang="da-DK" dirty="0"/>
              <a:t>klagefrist</a:t>
            </a:r>
          </a:p>
        </p:txBody>
      </p:sp>
      <p:sp>
        <p:nvSpPr>
          <p:cNvPr id="3" name="Pladsholder til indhold 2">
            <a:extLst>
              <a:ext uri="{FF2B5EF4-FFF2-40B4-BE49-F238E27FC236}">
                <a16:creationId xmlns:a16="http://schemas.microsoft.com/office/drawing/2014/main" id="{22DFF954-8E70-1DC5-3D9A-CD49EFDE41E9}"/>
              </a:ext>
            </a:extLst>
          </p:cNvPr>
          <p:cNvSpPr>
            <a:spLocks noGrp="1"/>
          </p:cNvSpPr>
          <p:nvPr>
            <p:ph idx="1"/>
          </p:nvPr>
        </p:nvSpPr>
        <p:spPr/>
        <p:txBody>
          <a:bodyPr/>
          <a:lstStyle/>
          <a:p>
            <a:r>
              <a:rPr lang="da-DK" dirty="0">
                <a:solidFill>
                  <a:srgbClr val="212529"/>
                </a:solidFill>
              </a:rPr>
              <a:t>M</a:t>
            </a:r>
            <a:r>
              <a:rPr lang="da-DK" b="0" i="0" dirty="0">
                <a:solidFill>
                  <a:srgbClr val="212529"/>
                </a:solidFill>
                <a:effectLst/>
              </a:rPr>
              <a:t>iljøbeskyttelseslovens </a:t>
            </a:r>
            <a:r>
              <a:rPr lang="da-DK" dirty="0"/>
              <a:t>§ 93, stk. 1</a:t>
            </a:r>
            <a:r>
              <a:rPr lang="da-DK" b="0" i="0" dirty="0">
                <a:solidFill>
                  <a:srgbClr val="212529"/>
                </a:solidFill>
                <a:effectLst/>
              </a:rPr>
              <a:t>, </a:t>
            </a:r>
          </a:p>
          <a:p>
            <a:pPr lvl="1"/>
            <a:r>
              <a:rPr lang="da-DK" dirty="0">
                <a:solidFill>
                  <a:srgbClr val="212529"/>
                </a:solidFill>
              </a:rPr>
              <a:t>K</a:t>
            </a:r>
            <a:r>
              <a:rPr lang="da-DK" b="0" i="0" dirty="0">
                <a:solidFill>
                  <a:srgbClr val="212529"/>
                </a:solidFill>
                <a:effectLst/>
              </a:rPr>
              <a:t>lagefristen er 4 uger fra den dag, afgørelsen er meddelt. </a:t>
            </a:r>
          </a:p>
          <a:p>
            <a:endParaRPr lang="da-DK" dirty="0"/>
          </a:p>
          <a:p>
            <a:r>
              <a:rPr lang="da-DK" dirty="0"/>
              <a:t>Miljøbeskyttelseslovens § 93, stk. 2</a:t>
            </a:r>
          </a:p>
          <a:p>
            <a:pPr lvl="1"/>
            <a:r>
              <a:rPr lang="da-DK" b="0" i="0" dirty="0">
                <a:solidFill>
                  <a:srgbClr val="2F2F2B"/>
                </a:solidFill>
                <a:effectLst/>
                <a:latin typeface="Roboto" panose="02000000000000000000" pitchFamily="2" charset="0"/>
              </a:rPr>
              <a:t>Hvis klagefristen udløber på en lørdag eller helligdag, forlænges klagefristen til den følgende hverdag</a:t>
            </a:r>
            <a:endParaRPr lang="da-DK" dirty="0"/>
          </a:p>
          <a:p>
            <a:pPr marL="0" indent="0">
              <a:buNone/>
            </a:pPr>
            <a:endParaRPr lang="da-DK" dirty="0"/>
          </a:p>
          <a:p>
            <a:pPr marL="0" indent="0">
              <a:buNone/>
            </a:pPr>
            <a:endParaRPr lang="da-DK" dirty="0"/>
          </a:p>
          <a:p>
            <a:pPr marL="0" indent="0">
              <a:buNone/>
            </a:pPr>
            <a:endParaRPr lang="da-DK" dirty="0"/>
          </a:p>
        </p:txBody>
      </p:sp>
      <p:sp>
        <p:nvSpPr>
          <p:cNvPr id="4" name="Pladsholder til dato 3">
            <a:extLst>
              <a:ext uri="{FF2B5EF4-FFF2-40B4-BE49-F238E27FC236}">
                <a16:creationId xmlns:a16="http://schemas.microsoft.com/office/drawing/2014/main" id="{4A0A9979-A2FB-7DAD-413F-744E069EABB9}"/>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1616181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AADB04-C33F-A719-2B9A-DF0A3917051B}"/>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4D1645E9-1983-9C91-0A61-2E7A5B3D1EAC}"/>
              </a:ext>
            </a:extLst>
          </p:cNvPr>
          <p:cNvSpPr>
            <a:spLocks noGrp="1"/>
          </p:cNvSpPr>
          <p:nvPr>
            <p:ph idx="1"/>
          </p:nvPr>
        </p:nvSpPr>
        <p:spPr/>
        <p:txBody>
          <a:bodyPr/>
          <a:lstStyle/>
          <a:p>
            <a:pPr marL="0" indent="0">
              <a:buNone/>
            </a:pPr>
            <a:r>
              <a:rPr lang="da-DK" dirty="0"/>
              <a:t>Eksempel 1:			Eksempel 2:</a:t>
            </a:r>
          </a:p>
        </p:txBody>
      </p:sp>
      <p:sp>
        <p:nvSpPr>
          <p:cNvPr id="4" name="Pladsholder til dato 3">
            <a:extLst>
              <a:ext uri="{FF2B5EF4-FFF2-40B4-BE49-F238E27FC236}">
                <a16:creationId xmlns:a16="http://schemas.microsoft.com/office/drawing/2014/main" id="{313F797D-29D4-DA08-D4D8-7CB082C19EC8}"/>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pic>
        <p:nvPicPr>
          <p:cNvPr id="5" name="Pladsholder til indhold 12">
            <a:extLst>
              <a:ext uri="{FF2B5EF4-FFF2-40B4-BE49-F238E27FC236}">
                <a16:creationId xmlns:a16="http://schemas.microsoft.com/office/drawing/2014/main" id="{F23EA2E0-43A0-D816-DDAB-E5F7FE6737E9}"/>
              </a:ext>
            </a:extLst>
          </p:cNvPr>
          <p:cNvPicPr>
            <a:picLocks noChangeAspect="1"/>
          </p:cNvPicPr>
          <p:nvPr/>
        </p:nvPicPr>
        <p:blipFill>
          <a:blip r:embed="rId2"/>
          <a:stretch>
            <a:fillRect/>
          </a:stretch>
        </p:blipFill>
        <p:spPr>
          <a:xfrm>
            <a:off x="1343415" y="2974394"/>
            <a:ext cx="2724530" cy="2695951"/>
          </a:xfrm>
          <a:prstGeom prst="rect">
            <a:avLst/>
          </a:prstGeom>
        </p:spPr>
      </p:pic>
      <p:pic>
        <p:nvPicPr>
          <p:cNvPr id="6" name="Pladsholder til indhold 5">
            <a:extLst>
              <a:ext uri="{FF2B5EF4-FFF2-40B4-BE49-F238E27FC236}">
                <a16:creationId xmlns:a16="http://schemas.microsoft.com/office/drawing/2014/main" id="{27A914CC-1228-80FB-696C-EC337401C853}"/>
              </a:ext>
            </a:extLst>
          </p:cNvPr>
          <p:cNvPicPr>
            <a:picLocks noChangeAspect="1"/>
          </p:cNvPicPr>
          <p:nvPr/>
        </p:nvPicPr>
        <p:blipFill>
          <a:blip r:embed="rId3"/>
          <a:stretch>
            <a:fillRect/>
          </a:stretch>
        </p:blipFill>
        <p:spPr>
          <a:xfrm>
            <a:off x="5076056" y="2955341"/>
            <a:ext cx="2743583" cy="2715004"/>
          </a:xfrm>
          <a:prstGeom prst="rect">
            <a:avLst/>
          </a:prstGeom>
        </p:spPr>
      </p:pic>
    </p:spTree>
    <p:extLst>
      <p:ext uri="{BB962C8B-B14F-4D97-AF65-F5344CB8AC3E}">
        <p14:creationId xmlns:p14="http://schemas.microsoft.com/office/powerpoint/2010/main" val="566711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502E3F1-5D48-9CF0-7D8C-8B21ABE0ADDA}"/>
              </a:ext>
            </a:extLst>
          </p:cNvPr>
          <p:cNvSpPr>
            <a:spLocks noGrp="1"/>
          </p:cNvSpPr>
          <p:nvPr>
            <p:ph type="ctrTitle"/>
          </p:nvPr>
        </p:nvSpPr>
        <p:spPr/>
        <p:txBody>
          <a:bodyPr/>
          <a:lstStyle/>
          <a:p>
            <a:r>
              <a:rPr lang="da-DK" dirty="0"/>
              <a:t>Hvorfor er det vigtigt?</a:t>
            </a:r>
          </a:p>
        </p:txBody>
      </p:sp>
      <p:sp>
        <p:nvSpPr>
          <p:cNvPr id="6" name="Undertitel 5">
            <a:extLst>
              <a:ext uri="{FF2B5EF4-FFF2-40B4-BE49-F238E27FC236}">
                <a16:creationId xmlns:a16="http://schemas.microsoft.com/office/drawing/2014/main" id="{3129E486-AE18-C382-9C08-EBF2E5F23B95}"/>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EEABBCC1-555E-513D-10D7-2FD387208485}"/>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1853317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5CA7328-AD11-2E9A-3A11-23E7FC4CF8B1}"/>
              </a:ext>
            </a:extLst>
          </p:cNvPr>
          <p:cNvSpPr>
            <a:spLocks noGrp="1"/>
          </p:cNvSpPr>
          <p:nvPr>
            <p:ph type="title"/>
          </p:nvPr>
        </p:nvSpPr>
        <p:spPr/>
        <p:txBody>
          <a:bodyPr/>
          <a:lstStyle/>
          <a:p>
            <a:endParaRPr lang="da-DK"/>
          </a:p>
        </p:txBody>
      </p:sp>
      <p:sp>
        <p:nvSpPr>
          <p:cNvPr id="6" name="Pladsholder til indhold 5">
            <a:extLst>
              <a:ext uri="{FF2B5EF4-FFF2-40B4-BE49-F238E27FC236}">
                <a16:creationId xmlns:a16="http://schemas.microsoft.com/office/drawing/2014/main" id="{98A43A93-7F6F-2456-2DD6-4FB7AF374E50}"/>
              </a:ext>
            </a:extLst>
          </p:cNvPr>
          <p:cNvSpPr>
            <a:spLocks noGrp="1"/>
          </p:cNvSpPr>
          <p:nvPr>
            <p:ph idx="1"/>
          </p:nvPr>
        </p:nvSpPr>
        <p:spPr/>
        <p:txBody>
          <a:bodyPr/>
          <a:lstStyle/>
          <a:p>
            <a:r>
              <a:rPr lang="da-DK" dirty="0"/>
              <a:t>Miljøbeskyttelseslovens § 77</a:t>
            </a:r>
          </a:p>
          <a:p>
            <a:pPr lvl="1"/>
            <a:r>
              <a:rPr lang="da-DK" b="0" i="0" dirty="0">
                <a:solidFill>
                  <a:srgbClr val="2F2F2B"/>
                </a:solidFill>
                <a:effectLst/>
              </a:rPr>
              <a:t>Afgørelser, der kan påklages, skal oplyse datoen for klagefristens udløb og i øvrigt indeholde oplysning om, at</a:t>
            </a:r>
          </a:p>
          <a:p>
            <a:pPr lvl="2"/>
            <a:r>
              <a:rPr lang="da-DK" b="0" i="0" dirty="0">
                <a:solidFill>
                  <a:srgbClr val="2F2F2B"/>
                </a:solidFill>
                <a:effectLst/>
              </a:rPr>
              <a:t>1) afgørelsen kan påklages skriftligt til Miljø- og Fødevareklagenævnet, </a:t>
            </a:r>
          </a:p>
          <a:p>
            <a:pPr lvl="2"/>
            <a:r>
              <a:rPr lang="da-DK" b="0" i="0" dirty="0">
                <a:solidFill>
                  <a:srgbClr val="2F2F2B"/>
                </a:solidFill>
                <a:effectLst/>
              </a:rPr>
              <a:t>2) klage skal indgives til den myndighed, der har truffet afgørelsen, og</a:t>
            </a:r>
          </a:p>
          <a:p>
            <a:pPr lvl="2"/>
            <a:r>
              <a:rPr lang="da-DK" b="0" i="0" dirty="0">
                <a:solidFill>
                  <a:srgbClr val="2F2F2B"/>
                </a:solidFill>
                <a:effectLst/>
              </a:rPr>
              <a:t>3) klage skal være modtaget senest ved klagefristens udløb.</a:t>
            </a:r>
          </a:p>
          <a:p>
            <a:pPr marL="540000" lvl="2" indent="0">
              <a:buNone/>
            </a:pPr>
            <a:endParaRPr lang="da-DK" dirty="0"/>
          </a:p>
          <a:p>
            <a:r>
              <a:rPr lang="da-DK" dirty="0"/>
              <a:t>Forvaltningslovens § 25</a:t>
            </a:r>
          </a:p>
          <a:p>
            <a:pPr lvl="1"/>
            <a:r>
              <a:rPr lang="da-DK" b="0" i="0" dirty="0">
                <a:solidFill>
                  <a:srgbClr val="2F2F2B"/>
                </a:solidFill>
                <a:effectLst/>
                <a:latin typeface="Roboto" panose="02000000000000000000" pitchFamily="2" charset="0"/>
              </a:rPr>
              <a:t>Afgørelser, som kan påklages til anden forvaltningsmyndighed, skal, når de meddeles skriftligt, være ledsaget af en vejledning om klageadgang med angivelse af klageinstans og oplysning om fremgangsmåden ved indgivelse af klage, herunder om eventuel tidsfrist.</a:t>
            </a:r>
            <a:endParaRPr lang="da-DK" dirty="0"/>
          </a:p>
          <a:p>
            <a:pPr marL="0" indent="0">
              <a:buNone/>
            </a:pPr>
            <a:endParaRPr lang="da-DK" dirty="0"/>
          </a:p>
        </p:txBody>
      </p:sp>
      <p:sp>
        <p:nvSpPr>
          <p:cNvPr id="4" name="Pladsholder til dato 3">
            <a:extLst>
              <a:ext uri="{FF2B5EF4-FFF2-40B4-BE49-F238E27FC236}">
                <a16:creationId xmlns:a16="http://schemas.microsoft.com/office/drawing/2014/main" id="{B7C423DE-9ACC-7614-41DE-1DE78D11B3AE}"/>
              </a:ext>
            </a:extLst>
          </p:cNvPr>
          <p:cNvSpPr>
            <a:spLocks noGrp="1"/>
          </p:cNvSpPr>
          <p:nvPr>
            <p:ph type="dt" sz="half" idx="10"/>
          </p:nvPr>
        </p:nvSpPr>
        <p:spPr/>
        <p:txBody>
          <a:bodyPr/>
          <a:lstStyle/>
          <a:p>
            <a:fld id="{CA286E9F-DB30-431D-B3BB-5B810A3ABACC}" type="datetime5">
              <a:rPr lang="da-DK" smtClean="0"/>
              <a:t>november 2025</a:t>
            </a:fld>
            <a:endParaRPr lang="da-DK" dirty="0"/>
          </a:p>
        </p:txBody>
      </p:sp>
    </p:spTree>
    <p:extLst>
      <p:ext uri="{BB962C8B-B14F-4D97-AF65-F5344CB8AC3E}">
        <p14:creationId xmlns:p14="http://schemas.microsoft.com/office/powerpoint/2010/main" val="581457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D6C133-75D1-B0C0-FEBD-6B520A5CD274}"/>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A38FECCB-BD96-DC71-47D5-9074FA8EC94A}"/>
              </a:ext>
            </a:extLst>
          </p:cNvPr>
          <p:cNvSpPr>
            <a:spLocks noGrp="1"/>
          </p:cNvSpPr>
          <p:nvPr>
            <p:ph idx="1"/>
          </p:nvPr>
        </p:nvSpPr>
        <p:spPr/>
        <p:txBody>
          <a:bodyPr/>
          <a:lstStyle/>
          <a:p>
            <a:r>
              <a:rPr lang="da-DK" dirty="0"/>
              <a:t>Tilsidesættelse af vejledningspligten – enten ved manglende eller ufuldstændig vejledning – vil normalt ikke kunne påvirke en afgørelses gyldighed.</a:t>
            </a:r>
          </a:p>
          <a:p>
            <a:r>
              <a:rPr lang="da-DK" dirty="0"/>
              <a:t>Manglende vejledning om en klagefrist vil normalt medføre, at fristen først løber, fra det tidspunkt hvor vejledningen gives.</a:t>
            </a:r>
          </a:p>
          <a:p>
            <a:pPr marL="0" indent="0">
              <a:buNone/>
            </a:pPr>
            <a:endParaRPr lang="da-DK" dirty="0"/>
          </a:p>
          <a:p>
            <a:r>
              <a:rPr lang="da-DK" dirty="0"/>
              <a:t>Alle parter sparer tid og ressourcer, og der er ikke nogen, der bliver skuffede over en afvisning.</a:t>
            </a:r>
          </a:p>
          <a:p>
            <a:endParaRPr lang="da-DK" dirty="0"/>
          </a:p>
        </p:txBody>
      </p:sp>
      <p:sp>
        <p:nvSpPr>
          <p:cNvPr id="4" name="Pladsholder til dato 3">
            <a:extLst>
              <a:ext uri="{FF2B5EF4-FFF2-40B4-BE49-F238E27FC236}">
                <a16:creationId xmlns:a16="http://schemas.microsoft.com/office/drawing/2014/main" id="{8CA920FD-62C5-B4DE-48FF-310651D22014}"/>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2296983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7F6B0B-619E-54FE-1401-14EEC2E9E11F}"/>
              </a:ext>
            </a:extLst>
          </p:cNvPr>
          <p:cNvSpPr>
            <a:spLocks noGrp="1"/>
          </p:cNvSpPr>
          <p:nvPr>
            <p:ph type="ctrTitle"/>
          </p:nvPr>
        </p:nvSpPr>
        <p:spPr/>
        <p:txBody>
          <a:bodyPr/>
          <a:lstStyle/>
          <a:p>
            <a:r>
              <a:rPr lang="da-DK" dirty="0"/>
              <a:t>Spørgsmål?</a:t>
            </a:r>
          </a:p>
        </p:txBody>
      </p:sp>
      <p:sp>
        <p:nvSpPr>
          <p:cNvPr id="5" name="Undertitel 4">
            <a:extLst>
              <a:ext uri="{FF2B5EF4-FFF2-40B4-BE49-F238E27FC236}">
                <a16:creationId xmlns:a16="http://schemas.microsoft.com/office/drawing/2014/main" id="{F996B0A9-C792-151D-7814-BAB0D9E8B3B2}"/>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7C66C57E-D664-0EEC-8BDA-6BBC887A76B3}"/>
              </a:ext>
            </a:extLst>
          </p:cNvPr>
          <p:cNvSpPr>
            <a:spLocks noGrp="1"/>
          </p:cNvSpPr>
          <p:nvPr>
            <p:ph type="dt" sz="half" idx="10"/>
          </p:nvPr>
        </p:nvSpPr>
        <p:spPr/>
        <p:txBody>
          <a:bodyPr/>
          <a:lstStyle/>
          <a:p>
            <a:fld id="{CA286E9F-DB30-431D-B3BB-5B810A3ABACC}" type="datetime5">
              <a:rPr lang="da-DK" smtClean="0"/>
              <a:t>november 2025</a:t>
            </a:fld>
            <a:endParaRPr lang="da-DK" dirty="0"/>
          </a:p>
        </p:txBody>
      </p:sp>
    </p:spTree>
    <p:extLst>
      <p:ext uri="{BB962C8B-B14F-4D97-AF65-F5344CB8AC3E}">
        <p14:creationId xmlns:p14="http://schemas.microsoft.com/office/powerpoint/2010/main" val="2125062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0176B0-244E-2778-356B-DE16A57790F8}"/>
              </a:ext>
            </a:extLst>
          </p:cNvPr>
          <p:cNvSpPr>
            <a:spLocks noGrp="1"/>
          </p:cNvSpPr>
          <p:nvPr>
            <p:ph type="ctrTitle"/>
          </p:nvPr>
        </p:nvSpPr>
        <p:spPr/>
        <p:txBody>
          <a:bodyPr/>
          <a:lstStyle/>
          <a:p>
            <a:r>
              <a:rPr lang="da-DK" dirty="0"/>
              <a:t>Tak for ordet </a:t>
            </a:r>
            <a:r>
              <a:rPr lang="da-DK" dirty="0">
                <a:sym typeface="Wingdings" panose="05000000000000000000" pitchFamily="2" charset="2"/>
              </a:rPr>
              <a:t> </a:t>
            </a:r>
            <a:endParaRPr lang="da-DK" dirty="0"/>
          </a:p>
        </p:txBody>
      </p:sp>
      <p:sp>
        <p:nvSpPr>
          <p:cNvPr id="3" name="Undertitel 2">
            <a:extLst>
              <a:ext uri="{FF2B5EF4-FFF2-40B4-BE49-F238E27FC236}">
                <a16:creationId xmlns:a16="http://schemas.microsoft.com/office/drawing/2014/main" id="{522E5E0A-BF7A-86B0-3FAE-6ECE7F8AA1A8}"/>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B2DFFBC7-64EF-602A-9241-AAF5B7B7FA6A}"/>
              </a:ext>
            </a:extLst>
          </p:cNvPr>
          <p:cNvSpPr>
            <a:spLocks noGrp="1"/>
          </p:cNvSpPr>
          <p:nvPr>
            <p:ph type="dt" sz="half" idx="10"/>
          </p:nvPr>
        </p:nvSpPr>
        <p:spPr/>
        <p:txBody>
          <a:bodyPr/>
          <a:lstStyle/>
          <a:p>
            <a:fld id="{CA286E9F-DB30-431D-B3BB-5B810A3ABACC}" type="datetime5">
              <a:rPr lang="da-DK" smtClean="0"/>
              <a:t>november 2025</a:t>
            </a:fld>
            <a:endParaRPr lang="da-DK" dirty="0"/>
          </a:p>
        </p:txBody>
      </p:sp>
    </p:spTree>
    <p:extLst>
      <p:ext uri="{BB962C8B-B14F-4D97-AF65-F5344CB8AC3E}">
        <p14:creationId xmlns:p14="http://schemas.microsoft.com/office/powerpoint/2010/main" val="2612799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67371-7A1A-31B1-B368-7F26BB107AE7}"/>
              </a:ext>
            </a:extLst>
          </p:cNvPr>
          <p:cNvSpPr>
            <a:spLocks noGrp="1"/>
          </p:cNvSpPr>
          <p:nvPr>
            <p:ph type="ctrTitle"/>
          </p:nvPr>
        </p:nvSpPr>
        <p:spPr/>
        <p:txBody>
          <a:bodyPr/>
          <a:lstStyle/>
          <a:p>
            <a:r>
              <a:rPr lang="da-DK" dirty="0"/>
              <a:t>Tilslutning </a:t>
            </a:r>
            <a:r>
              <a:rPr lang="da-DK" dirty="0" err="1"/>
              <a:t>ctr</a:t>
            </a:r>
            <a:r>
              <a:rPr lang="da-DK" dirty="0"/>
              <a:t>. udledning</a:t>
            </a:r>
          </a:p>
        </p:txBody>
      </p:sp>
      <p:sp>
        <p:nvSpPr>
          <p:cNvPr id="3" name="Undertitel 2">
            <a:extLst>
              <a:ext uri="{FF2B5EF4-FFF2-40B4-BE49-F238E27FC236}">
                <a16:creationId xmlns:a16="http://schemas.microsoft.com/office/drawing/2014/main" id="{077A4B89-26EC-4ADE-622B-8D3383426AC1}"/>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4B8A9770-5F45-F09E-6E37-02CD483D8DAE}"/>
              </a:ext>
            </a:extLst>
          </p:cNvPr>
          <p:cNvSpPr>
            <a:spLocks noGrp="1"/>
          </p:cNvSpPr>
          <p:nvPr>
            <p:ph type="dt" sz="half" idx="10"/>
          </p:nvPr>
        </p:nvSpPr>
        <p:spPr/>
        <p:txBody>
          <a:bodyPr/>
          <a:lstStyle/>
          <a:p>
            <a:fld id="{CA286E9F-DB30-431D-B3BB-5B810A3ABACC}" type="datetime5">
              <a:rPr lang="da-DK" smtClean="0"/>
              <a:t>november 2025</a:t>
            </a:fld>
            <a:endParaRPr lang="da-DK" dirty="0"/>
          </a:p>
        </p:txBody>
      </p:sp>
    </p:spTree>
    <p:extLst>
      <p:ext uri="{BB962C8B-B14F-4D97-AF65-F5344CB8AC3E}">
        <p14:creationId xmlns:p14="http://schemas.microsoft.com/office/powerpoint/2010/main" val="377410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70703" y="2229134"/>
            <a:ext cx="7802593" cy="861963"/>
          </a:xfrm>
          <a:solidFill>
            <a:schemeClr val="bg1"/>
          </a:solidFill>
        </p:spPr>
        <p:txBody>
          <a:bodyPr/>
          <a:lstStyle/>
          <a:p>
            <a:pPr algn="ctr"/>
            <a:br>
              <a:rPr lang="da-DK" dirty="0"/>
            </a:br>
            <a:r>
              <a:rPr lang="da-DK" sz="2400" dirty="0"/>
              <a:t>Miljø- og Fødevareklagenævnets praksis</a:t>
            </a:r>
            <a:br>
              <a:rPr lang="da-DK" sz="2400" dirty="0"/>
            </a:br>
            <a:r>
              <a:rPr lang="da-DK" sz="2400" dirty="0"/>
              <a:t> </a:t>
            </a:r>
            <a:r>
              <a:rPr lang="da-DK" sz="1800" dirty="0"/>
              <a:t>NATURBESKYTTELSESLOVENS REGLER OM Offentlighedens adgang til naturen</a:t>
            </a:r>
            <a:br>
              <a:rPr lang="da-DK" sz="2400" dirty="0"/>
            </a:br>
            <a:br>
              <a:rPr lang="da-DK" sz="2400" dirty="0"/>
            </a:br>
            <a:endParaRPr lang="da-DK" sz="2400" dirty="0"/>
          </a:p>
        </p:txBody>
      </p:sp>
      <p:sp>
        <p:nvSpPr>
          <p:cNvPr id="6" name="Undertitel 5"/>
          <p:cNvSpPr>
            <a:spLocks noGrp="1"/>
          </p:cNvSpPr>
          <p:nvPr>
            <p:ph type="subTitle" idx="4294967295"/>
          </p:nvPr>
        </p:nvSpPr>
        <p:spPr>
          <a:xfrm>
            <a:off x="456363" y="2272618"/>
            <a:ext cx="8575669" cy="901837"/>
          </a:xfrm>
          <a:noFill/>
        </p:spPr>
        <p:txBody>
          <a:bodyPr/>
          <a:lstStyle/>
          <a:p>
            <a:pPr marL="0" indent="0" algn="ctr">
              <a:buNone/>
            </a:pPr>
            <a:endParaRPr lang="da-DK" dirty="0"/>
          </a:p>
          <a:p>
            <a:pPr marL="0" indent="0" algn="ctr">
              <a:buNone/>
            </a:pPr>
            <a:r>
              <a:rPr lang="da-DK" sz="1200" dirty="0"/>
              <a:t>Pernille Hall Pedersen og Birgitte Strunge, sagsbehandlere i sekretariatet for Miljø- og Fødevareklagenævnet</a:t>
            </a:r>
          </a:p>
          <a:p>
            <a:pPr marL="0" indent="0" algn="ctr">
              <a:buNone/>
            </a:pPr>
            <a:endParaRPr lang="da-DK" dirty="0"/>
          </a:p>
          <a:p>
            <a:pPr marL="0" indent="0" algn="ctr">
              <a:buNone/>
            </a:pPr>
            <a:endParaRPr lang="da-DK" dirty="0"/>
          </a:p>
          <a:p>
            <a:pPr marL="0" indent="0" algn="ctr">
              <a:buNone/>
            </a:pPr>
            <a:endParaRPr lang="da-DK" dirty="0"/>
          </a:p>
        </p:txBody>
      </p:sp>
      <p:pic>
        <p:nvPicPr>
          <p:cNvPr id="2" name="Billede 1">
            <a:extLst>
              <a:ext uri="{FF2B5EF4-FFF2-40B4-BE49-F238E27FC236}">
                <a16:creationId xmlns:a16="http://schemas.microsoft.com/office/drawing/2014/main" id="{322E57CC-029D-E216-857A-5C89805BDCA3}"/>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rot="5400000">
            <a:off x="-400704" y="3491801"/>
            <a:ext cx="3209089" cy="2407681"/>
          </a:xfrm>
          <a:prstGeom prst="rect">
            <a:avLst/>
          </a:prstGeom>
          <a:noFill/>
          <a:ln>
            <a:noFill/>
          </a:ln>
        </p:spPr>
      </p:pic>
      <p:pic>
        <p:nvPicPr>
          <p:cNvPr id="8" name="Billede 7">
            <a:extLst>
              <a:ext uri="{FF2B5EF4-FFF2-40B4-BE49-F238E27FC236}">
                <a16:creationId xmlns:a16="http://schemas.microsoft.com/office/drawing/2014/main" id="{017EB7C6-2A9C-E001-6A94-A991ECCB8B23}"/>
              </a:ext>
            </a:extLst>
          </p:cNvPr>
          <p:cNvPicPr>
            <a:picLocks noChangeAspect="1"/>
          </p:cNvPicPr>
          <p:nvPr/>
        </p:nvPicPr>
        <p:blipFill>
          <a:blip r:embed="rId5"/>
          <a:stretch>
            <a:fillRect/>
          </a:stretch>
        </p:blipFill>
        <p:spPr>
          <a:xfrm>
            <a:off x="2448068" y="3091097"/>
            <a:ext cx="4288253" cy="3209089"/>
          </a:xfrm>
          <a:prstGeom prst="rect">
            <a:avLst/>
          </a:prstGeom>
        </p:spPr>
      </p:pic>
      <p:pic>
        <p:nvPicPr>
          <p:cNvPr id="9" name="Billede 8">
            <a:extLst>
              <a:ext uri="{FF2B5EF4-FFF2-40B4-BE49-F238E27FC236}">
                <a16:creationId xmlns:a16="http://schemas.microsoft.com/office/drawing/2014/main" id="{7AEE9606-94C6-A1CF-F5A8-770D124C3EC3}"/>
              </a:ext>
            </a:extLst>
          </p:cNvPr>
          <p:cNvPicPr>
            <a:picLocks noChangeAspect="1"/>
          </p:cNvPicPr>
          <p:nvPr/>
        </p:nvPicPr>
        <p:blipFill>
          <a:blip r:embed="rId6"/>
          <a:srcRect r="1646"/>
          <a:stretch/>
        </p:blipFill>
        <p:spPr>
          <a:xfrm>
            <a:off x="6787541" y="3091098"/>
            <a:ext cx="2356460" cy="3209088"/>
          </a:xfrm>
          <a:prstGeom prst="rect">
            <a:avLst/>
          </a:prstGeom>
        </p:spPr>
      </p:pic>
    </p:spTree>
    <p:extLst>
      <p:ext uri="{BB962C8B-B14F-4D97-AF65-F5344CB8AC3E}">
        <p14:creationId xmlns:p14="http://schemas.microsoft.com/office/powerpoint/2010/main" val="1398669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70703" y="2229134"/>
            <a:ext cx="7802593" cy="861963"/>
          </a:xfrm>
          <a:solidFill>
            <a:schemeClr val="bg1"/>
          </a:solidFill>
        </p:spPr>
        <p:txBody>
          <a:bodyPr/>
          <a:lstStyle/>
          <a:p>
            <a:pPr algn="ctr"/>
            <a:br>
              <a:rPr lang="da-DK" dirty="0"/>
            </a:br>
            <a:r>
              <a:rPr lang="da-DK" sz="2400" dirty="0"/>
              <a:t>Miljø- og Fødevareklagenævnets praksis</a:t>
            </a:r>
            <a:br>
              <a:rPr lang="da-DK" sz="2400" dirty="0"/>
            </a:br>
            <a:r>
              <a:rPr lang="da-DK" sz="2400" dirty="0"/>
              <a:t> </a:t>
            </a:r>
            <a:r>
              <a:rPr lang="da-DK" sz="1800" dirty="0"/>
              <a:t>NATURBESKYTTELSESLOVENS REGLER OM Offentlighedens adgang til naturen</a:t>
            </a:r>
            <a:br>
              <a:rPr lang="da-DK" sz="2400" dirty="0"/>
            </a:br>
            <a:br>
              <a:rPr lang="da-DK" sz="2400" dirty="0"/>
            </a:br>
            <a:endParaRPr lang="da-DK" sz="2400" dirty="0"/>
          </a:p>
        </p:txBody>
      </p:sp>
      <p:pic>
        <p:nvPicPr>
          <p:cNvPr id="2" name="Billede 1">
            <a:extLst>
              <a:ext uri="{FF2B5EF4-FFF2-40B4-BE49-F238E27FC236}">
                <a16:creationId xmlns:a16="http://schemas.microsoft.com/office/drawing/2014/main" id="{322E57CC-029D-E216-857A-5C89805BDCA3}"/>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rot="5400000">
            <a:off x="-400704" y="3491801"/>
            <a:ext cx="3209089" cy="2407681"/>
          </a:xfrm>
          <a:prstGeom prst="rect">
            <a:avLst/>
          </a:prstGeom>
          <a:noFill/>
          <a:ln>
            <a:noFill/>
          </a:ln>
        </p:spPr>
      </p:pic>
      <p:pic>
        <p:nvPicPr>
          <p:cNvPr id="9" name="Billede 8">
            <a:extLst>
              <a:ext uri="{FF2B5EF4-FFF2-40B4-BE49-F238E27FC236}">
                <a16:creationId xmlns:a16="http://schemas.microsoft.com/office/drawing/2014/main" id="{7AEE9606-94C6-A1CF-F5A8-770D124C3EC3}"/>
              </a:ext>
            </a:extLst>
          </p:cNvPr>
          <p:cNvPicPr>
            <a:picLocks noChangeAspect="1"/>
          </p:cNvPicPr>
          <p:nvPr/>
        </p:nvPicPr>
        <p:blipFill>
          <a:blip r:embed="rId5"/>
          <a:srcRect r="1646"/>
          <a:stretch/>
        </p:blipFill>
        <p:spPr>
          <a:xfrm>
            <a:off x="6787541" y="3091098"/>
            <a:ext cx="2356460" cy="3209088"/>
          </a:xfrm>
          <a:prstGeom prst="rect">
            <a:avLst/>
          </a:prstGeom>
        </p:spPr>
      </p:pic>
      <p:sp>
        <p:nvSpPr>
          <p:cNvPr id="3" name="Pladsholder til indhold 2">
            <a:extLst>
              <a:ext uri="{FF2B5EF4-FFF2-40B4-BE49-F238E27FC236}">
                <a16:creationId xmlns:a16="http://schemas.microsoft.com/office/drawing/2014/main" id="{4F2EF543-C64A-813D-32D5-0C2D10D69CF4}"/>
              </a:ext>
            </a:extLst>
          </p:cNvPr>
          <p:cNvSpPr txBox="1">
            <a:spLocks/>
          </p:cNvSpPr>
          <p:nvPr/>
        </p:nvSpPr>
        <p:spPr>
          <a:xfrm>
            <a:off x="2491272" y="2818735"/>
            <a:ext cx="4245049" cy="4133334"/>
          </a:xfrm>
          <a:prstGeom prst="rect">
            <a:avLst/>
          </a:prstGeom>
        </p:spPr>
        <p:txBody>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da-DK" sz="1400" b="1" dirty="0"/>
              <a:t>Miljø- og Fødevareklagenævnets afgørelser</a:t>
            </a:r>
          </a:p>
          <a:p>
            <a:pPr marL="0" indent="0">
              <a:buFont typeface="Wingdings" pitchFamily="2" charset="2"/>
              <a:buNone/>
            </a:pPr>
            <a:endParaRPr lang="da-DK" sz="1400" dirty="0"/>
          </a:p>
          <a:p>
            <a:r>
              <a:rPr lang="da-DK" sz="1400" dirty="0"/>
              <a:t>På afgørelsesportalen: Ca. 33 afgørelser fra 2025 om offentlighedens adgang</a:t>
            </a:r>
          </a:p>
          <a:p>
            <a:r>
              <a:rPr lang="da-DK" sz="1400" dirty="0"/>
              <a:t>Hovedparten formandssager, en mindre del har været forelagt nævnet</a:t>
            </a:r>
          </a:p>
          <a:p>
            <a:r>
              <a:rPr lang="da-DK" sz="1400" dirty="0"/>
              <a:t>I nogle sager har sekretariatet foretaget besigtigelse</a:t>
            </a:r>
          </a:p>
          <a:p>
            <a:r>
              <a:rPr lang="da-DK" sz="1400" dirty="0"/>
              <a:t>I nogle sager har sekretariatet anmodet kommunen om yderligere oplysninger</a:t>
            </a:r>
          </a:p>
          <a:p>
            <a:pPr marL="0" indent="0">
              <a:buFont typeface="Wingdings" pitchFamily="2" charset="2"/>
              <a:buNone/>
            </a:pPr>
            <a:endParaRPr lang="da-DK" sz="1400" dirty="0"/>
          </a:p>
          <a:p>
            <a:pPr marL="0" indent="0">
              <a:buFont typeface="Wingdings" pitchFamily="2" charset="2"/>
              <a:buNone/>
            </a:pPr>
            <a:endParaRPr lang="da-DK" dirty="0"/>
          </a:p>
        </p:txBody>
      </p:sp>
    </p:spTree>
    <p:extLst>
      <p:ext uri="{BB962C8B-B14F-4D97-AF65-F5344CB8AC3E}">
        <p14:creationId xmlns:p14="http://schemas.microsoft.com/office/powerpoint/2010/main" val="3410484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70703" y="2229134"/>
            <a:ext cx="7802593" cy="861963"/>
          </a:xfrm>
          <a:solidFill>
            <a:schemeClr val="bg1"/>
          </a:solidFill>
        </p:spPr>
        <p:txBody>
          <a:bodyPr/>
          <a:lstStyle/>
          <a:p>
            <a:pPr algn="ctr"/>
            <a:br>
              <a:rPr lang="da-DK" dirty="0"/>
            </a:br>
            <a:r>
              <a:rPr lang="da-DK" sz="2400" dirty="0"/>
              <a:t>Program </a:t>
            </a:r>
            <a:br>
              <a:rPr lang="da-DK" sz="2400" dirty="0"/>
            </a:br>
            <a:br>
              <a:rPr lang="da-DK" sz="2400" dirty="0"/>
            </a:br>
            <a:endParaRPr lang="da-DK" sz="2400" dirty="0"/>
          </a:p>
        </p:txBody>
      </p:sp>
      <p:pic>
        <p:nvPicPr>
          <p:cNvPr id="2" name="Billede 1">
            <a:extLst>
              <a:ext uri="{FF2B5EF4-FFF2-40B4-BE49-F238E27FC236}">
                <a16:creationId xmlns:a16="http://schemas.microsoft.com/office/drawing/2014/main" id="{322E57CC-029D-E216-857A-5C89805BDCA3}"/>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rot="5400000">
            <a:off x="-400704" y="3491801"/>
            <a:ext cx="3209089" cy="2407681"/>
          </a:xfrm>
          <a:prstGeom prst="rect">
            <a:avLst/>
          </a:prstGeom>
          <a:noFill/>
          <a:ln>
            <a:noFill/>
          </a:ln>
        </p:spPr>
      </p:pic>
      <p:pic>
        <p:nvPicPr>
          <p:cNvPr id="9" name="Billede 8">
            <a:extLst>
              <a:ext uri="{FF2B5EF4-FFF2-40B4-BE49-F238E27FC236}">
                <a16:creationId xmlns:a16="http://schemas.microsoft.com/office/drawing/2014/main" id="{7AEE9606-94C6-A1CF-F5A8-770D124C3EC3}"/>
              </a:ext>
            </a:extLst>
          </p:cNvPr>
          <p:cNvPicPr>
            <a:picLocks noChangeAspect="1"/>
          </p:cNvPicPr>
          <p:nvPr/>
        </p:nvPicPr>
        <p:blipFill>
          <a:blip r:embed="rId5"/>
          <a:srcRect r="1646"/>
          <a:stretch/>
        </p:blipFill>
        <p:spPr>
          <a:xfrm>
            <a:off x="6787541" y="3091098"/>
            <a:ext cx="2356460" cy="3209088"/>
          </a:xfrm>
          <a:prstGeom prst="rect">
            <a:avLst/>
          </a:prstGeom>
        </p:spPr>
      </p:pic>
      <p:sp>
        <p:nvSpPr>
          <p:cNvPr id="3" name="Pladsholder til indhold 2">
            <a:extLst>
              <a:ext uri="{FF2B5EF4-FFF2-40B4-BE49-F238E27FC236}">
                <a16:creationId xmlns:a16="http://schemas.microsoft.com/office/drawing/2014/main" id="{4F2EF543-C64A-813D-32D5-0C2D10D69CF4}"/>
              </a:ext>
            </a:extLst>
          </p:cNvPr>
          <p:cNvSpPr txBox="1">
            <a:spLocks/>
          </p:cNvSpPr>
          <p:nvPr/>
        </p:nvSpPr>
        <p:spPr>
          <a:xfrm>
            <a:off x="2491272" y="2818735"/>
            <a:ext cx="4245049" cy="4133334"/>
          </a:xfrm>
          <a:prstGeom prst="rect">
            <a:avLst/>
          </a:prstGeom>
        </p:spPr>
        <p:txBody>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da-DK" sz="1400" b="1" dirty="0"/>
              <a:t>Miljø- og Fødevareklagenævnets afgørelser</a:t>
            </a:r>
          </a:p>
          <a:p>
            <a:pPr marL="0" indent="0">
              <a:buFont typeface="Wingdings" pitchFamily="2" charset="2"/>
              <a:buNone/>
            </a:pPr>
            <a:endParaRPr lang="da-DK" sz="1400" dirty="0"/>
          </a:p>
          <a:p>
            <a:r>
              <a:rPr lang="da-DK" sz="1400" dirty="0"/>
              <a:t>Retsgrundlaget</a:t>
            </a:r>
          </a:p>
          <a:p>
            <a:r>
              <a:rPr lang="da-DK" sz="1400" dirty="0"/>
              <a:t>Færdsel</a:t>
            </a:r>
          </a:p>
          <a:p>
            <a:r>
              <a:rPr lang="da-DK" sz="1400" dirty="0"/>
              <a:t>Veje og stier</a:t>
            </a:r>
          </a:p>
          <a:p>
            <a:r>
              <a:rPr lang="da-DK" sz="1400" dirty="0"/>
              <a:t>Privatlivets fred</a:t>
            </a:r>
          </a:p>
          <a:p>
            <a:pPr marL="0" indent="0">
              <a:buFont typeface="Wingdings" pitchFamily="2" charset="2"/>
              <a:buNone/>
            </a:pPr>
            <a:endParaRPr lang="da-DK" sz="1400" dirty="0"/>
          </a:p>
          <a:p>
            <a:pPr marL="0" indent="0">
              <a:buFont typeface="Wingdings" pitchFamily="2" charset="2"/>
              <a:buNone/>
            </a:pPr>
            <a:endParaRPr lang="da-DK" dirty="0"/>
          </a:p>
        </p:txBody>
      </p:sp>
    </p:spTree>
    <p:extLst>
      <p:ext uri="{BB962C8B-B14F-4D97-AF65-F5344CB8AC3E}">
        <p14:creationId xmlns:p14="http://schemas.microsoft.com/office/powerpoint/2010/main" val="705529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4C98179-FD0F-796A-85BE-9086F384FF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retsgrundlaget</a:t>
            </a:r>
          </a:p>
        </p:txBody>
      </p:sp>
      <p:sp>
        <p:nvSpPr>
          <p:cNvPr id="2" name="Tekstfelt 1">
            <a:extLst>
              <a:ext uri="{FF2B5EF4-FFF2-40B4-BE49-F238E27FC236}">
                <a16:creationId xmlns:a16="http://schemas.microsoft.com/office/drawing/2014/main" id="{48CA1A6F-0263-01B8-4D0F-020B0E1A859E}"/>
              </a:ext>
            </a:extLst>
          </p:cNvPr>
          <p:cNvSpPr txBox="1"/>
          <p:nvPr/>
        </p:nvSpPr>
        <p:spPr>
          <a:xfrm>
            <a:off x="102637" y="2070890"/>
            <a:ext cx="8938726" cy="984885"/>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ct val="150000"/>
              </a:lnSpc>
            </a:pPr>
            <a:r>
              <a:rPr lang="da-DK" dirty="0"/>
              <a:t>Naturbeskyttelseslovens kapitel 4. Offentlighedens adgang til naturen</a:t>
            </a:r>
          </a:p>
          <a:p>
            <a:pPr algn="ctr">
              <a:lnSpc>
                <a:spcPct val="150000"/>
              </a:lnSpc>
            </a:pPr>
            <a:r>
              <a:rPr lang="da-DK" dirty="0"/>
              <a:t>§§ 22-29</a:t>
            </a:r>
            <a:endParaRPr lang="da-DK" sz="1200" dirty="0"/>
          </a:p>
        </p:txBody>
      </p:sp>
      <p:sp>
        <p:nvSpPr>
          <p:cNvPr id="9" name="Pladsholder til indhold 2">
            <a:extLst>
              <a:ext uri="{FF2B5EF4-FFF2-40B4-BE49-F238E27FC236}">
                <a16:creationId xmlns:a16="http://schemas.microsoft.com/office/drawing/2014/main" id="{C621AD0B-7DE7-4AA4-B9FA-0E772FD1AF8C}"/>
              </a:ext>
            </a:extLst>
          </p:cNvPr>
          <p:cNvSpPr txBox="1">
            <a:spLocks/>
          </p:cNvSpPr>
          <p:nvPr/>
        </p:nvSpPr>
        <p:spPr>
          <a:xfrm>
            <a:off x="5570377" y="3153747"/>
            <a:ext cx="1898780" cy="2090058"/>
          </a:xfrm>
          <a:prstGeom prst="rect">
            <a:avLst/>
          </a:prstGeom>
        </p:spPr>
        <p:txBody>
          <a:bodyPr vert="horz" lIns="0" tIns="0" rIns="0" bIns="0" rtlCol="0">
            <a:noAutofit/>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a-DK" dirty="0"/>
          </a:p>
        </p:txBody>
      </p:sp>
      <p:sp>
        <p:nvSpPr>
          <p:cNvPr id="11" name="Pladsholder til indhold 10">
            <a:extLst>
              <a:ext uri="{FF2B5EF4-FFF2-40B4-BE49-F238E27FC236}">
                <a16:creationId xmlns:a16="http://schemas.microsoft.com/office/drawing/2014/main" id="{AA22A71F-B9FD-1B29-3AF7-E9F2F3535FEE}"/>
              </a:ext>
            </a:extLst>
          </p:cNvPr>
          <p:cNvSpPr>
            <a:spLocks noGrp="1"/>
          </p:cNvSpPr>
          <p:nvPr>
            <p:ph idx="1"/>
          </p:nvPr>
        </p:nvSpPr>
        <p:spPr>
          <a:xfrm>
            <a:off x="1439862" y="3349690"/>
            <a:ext cx="6976349" cy="3321698"/>
          </a:xfrm>
        </p:spPr>
        <p:txBody>
          <a:bodyPr/>
          <a:lstStyle/>
          <a:p>
            <a:pPr>
              <a:lnSpc>
                <a:spcPct val="100000"/>
              </a:lnSpc>
            </a:pPr>
            <a:r>
              <a:rPr lang="da-DK" dirty="0"/>
              <a:t>Lovens formål</a:t>
            </a:r>
          </a:p>
          <a:p>
            <a:pPr marL="0" indent="0">
              <a:lnSpc>
                <a:spcPct val="100000"/>
              </a:lnSpc>
              <a:buNone/>
            </a:pPr>
            <a:r>
              <a:rPr lang="da-DK" dirty="0"/>
              <a:t>	</a:t>
            </a:r>
            <a:r>
              <a:rPr lang="da-DK" sz="1400" dirty="0"/>
              <a:t>§ 1, stk. 2:</a:t>
            </a:r>
          </a:p>
          <a:p>
            <a:pPr marL="0" indent="0">
              <a:lnSpc>
                <a:spcPct val="100000"/>
              </a:lnSpc>
              <a:buNone/>
            </a:pPr>
            <a:r>
              <a:rPr lang="da-DK" sz="1400" dirty="0"/>
              <a:t>	Loven tilsigter særligt</a:t>
            </a:r>
          </a:p>
          <a:p>
            <a:pPr marL="0" indent="0" algn="l">
              <a:lnSpc>
                <a:spcPct val="100000"/>
              </a:lnSpc>
              <a:buNone/>
            </a:pPr>
            <a:r>
              <a:rPr lang="da-DK" sz="1400" dirty="0"/>
              <a:t>	</a:t>
            </a:r>
            <a:r>
              <a:rPr lang="da-DK" sz="1400" b="0" i="0" dirty="0">
                <a:effectLst/>
                <a:latin typeface="Roboto" panose="02000000000000000000" pitchFamily="2" charset="0"/>
              </a:rPr>
              <a:t>1) at beskytte naturen med dens bestand af vilde dyr og planter samt 	deres 	levesteder og de landskabelige, kulturhistoriske, naturvidenskabelige og 	undervisningsmæssige værdier,</a:t>
            </a:r>
          </a:p>
          <a:p>
            <a:pPr marL="0" indent="0" algn="l">
              <a:lnSpc>
                <a:spcPct val="100000"/>
              </a:lnSpc>
              <a:buNone/>
            </a:pPr>
            <a:r>
              <a:rPr lang="da-DK" sz="1400" b="0" i="0" dirty="0">
                <a:effectLst/>
                <a:latin typeface="Roboto" panose="02000000000000000000" pitchFamily="2" charset="0"/>
              </a:rPr>
              <a:t>	2) at forbedre, genoprette eller tilvejebringe områder, der er af betydning 	for vilde dyr og planter og for landskabelige og kulturhistoriske interesser, og</a:t>
            </a:r>
          </a:p>
          <a:p>
            <a:pPr marL="0" indent="0">
              <a:lnSpc>
                <a:spcPct val="100000"/>
              </a:lnSpc>
              <a:buNone/>
            </a:pPr>
            <a:r>
              <a:rPr lang="da-DK" dirty="0"/>
              <a:t>	</a:t>
            </a:r>
            <a:r>
              <a:rPr lang="da-DK" sz="1400" dirty="0"/>
              <a:t>3) at give befolkningen adgang til at færdes og opholde sig i naturen samt 	forbedre mulighederne for friluftslivet</a:t>
            </a:r>
            <a:r>
              <a:rPr lang="da-DK" dirty="0"/>
              <a:t>.</a:t>
            </a:r>
          </a:p>
          <a:p>
            <a:pPr marL="0" indent="0">
              <a:buNone/>
            </a:pPr>
            <a:endParaRPr lang="da-DK" dirty="0"/>
          </a:p>
        </p:txBody>
      </p:sp>
      <p:sp>
        <p:nvSpPr>
          <p:cNvPr id="12" name="Pil: højre 11">
            <a:extLst>
              <a:ext uri="{FF2B5EF4-FFF2-40B4-BE49-F238E27FC236}">
                <a16:creationId xmlns:a16="http://schemas.microsoft.com/office/drawing/2014/main" id="{B857F4C1-6D78-921C-3178-8204A06F9C3D}"/>
              </a:ext>
            </a:extLst>
          </p:cNvPr>
          <p:cNvSpPr/>
          <p:nvPr/>
        </p:nvSpPr>
        <p:spPr>
          <a:xfrm>
            <a:off x="373224" y="5495650"/>
            <a:ext cx="1670180" cy="298580"/>
          </a:xfrm>
          <a:prstGeom prst="rightArrow">
            <a:avLst/>
          </a:prstGeom>
          <a:solidFill>
            <a:schemeClr val="accent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92230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2140178" y="3153746"/>
            <a:ext cx="4521878" cy="3004457"/>
          </a:xfrm>
        </p:spPr>
        <p:txBody>
          <a:bodyPr/>
          <a:lstStyle/>
          <a:p>
            <a:pPr>
              <a:lnSpc>
                <a:spcPct val="100000"/>
              </a:lnSpc>
              <a:buFont typeface="Wingdings" panose="05000000000000000000" pitchFamily="2" charset="2"/>
              <a:buChar char="§"/>
            </a:pPr>
            <a:r>
              <a:rPr lang="da-DK" dirty="0"/>
              <a:t>§ 22 		Strande</a:t>
            </a:r>
          </a:p>
          <a:p>
            <a:pPr>
              <a:lnSpc>
                <a:spcPct val="100000"/>
              </a:lnSpc>
              <a:buFont typeface="Wingdings" panose="05000000000000000000" pitchFamily="2" charset="2"/>
              <a:buChar char="§"/>
            </a:pPr>
            <a:r>
              <a:rPr lang="da-DK" dirty="0"/>
              <a:t>§ 23 		Skove</a:t>
            </a:r>
          </a:p>
          <a:p>
            <a:pPr>
              <a:lnSpc>
                <a:spcPct val="100000"/>
              </a:lnSpc>
              <a:buFont typeface="Wingdings" panose="05000000000000000000" pitchFamily="2" charset="2"/>
              <a:buChar char="§"/>
            </a:pPr>
            <a:r>
              <a:rPr lang="da-DK" dirty="0"/>
              <a:t>§ 24 		Udyrkede arealer</a:t>
            </a:r>
          </a:p>
          <a:p>
            <a:pPr>
              <a:lnSpc>
                <a:spcPct val="100000"/>
              </a:lnSpc>
              <a:buFont typeface="Wingdings" panose="05000000000000000000" pitchFamily="2" charset="2"/>
              <a:buChar char="§"/>
            </a:pPr>
            <a:r>
              <a:rPr lang="da-DK" dirty="0"/>
              <a:t>§ 25 		Klitfredede arealer</a:t>
            </a:r>
          </a:p>
          <a:p>
            <a:pPr>
              <a:lnSpc>
                <a:spcPct val="100000"/>
              </a:lnSpc>
              <a:buFont typeface="Wingdings" panose="05000000000000000000" pitchFamily="2" charset="2"/>
              <a:buChar char="§"/>
            </a:pPr>
            <a:r>
              <a:rPr lang="da-DK" b="1" dirty="0"/>
              <a:t>§ 26 + § 26 a	Veje og stier</a:t>
            </a:r>
          </a:p>
          <a:p>
            <a:pPr>
              <a:lnSpc>
                <a:spcPct val="100000"/>
              </a:lnSpc>
              <a:buFont typeface="Wingdings" panose="05000000000000000000" pitchFamily="2" charset="2"/>
              <a:buChar char="§"/>
            </a:pPr>
            <a:r>
              <a:rPr lang="da-DK" dirty="0"/>
              <a:t>§ 27		Andre bestemmelser </a:t>
            </a:r>
          </a:p>
          <a:p>
            <a:pPr>
              <a:lnSpc>
                <a:spcPct val="100000"/>
              </a:lnSpc>
              <a:buFont typeface="Wingdings" panose="05000000000000000000" pitchFamily="2" charset="2"/>
              <a:buChar char="§"/>
            </a:pPr>
            <a:r>
              <a:rPr lang="da-DK" dirty="0"/>
              <a:t>§ 28 		Affald</a:t>
            </a:r>
          </a:p>
          <a:p>
            <a:pPr>
              <a:lnSpc>
                <a:spcPct val="100000"/>
              </a:lnSpc>
              <a:buFont typeface="Wingdings" panose="05000000000000000000" pitchFamily="2" charset="2"/>
              <a:buChar char="§"/>
            </a:pPr>
            <a:r>
              <a:rPr lang="da-DK" dirty="0"/>
              <a:t>§ 29 		Sejlads</a:t>
            </a:r>
          </a:p>
          <a:p>
            <a:pPr marL="0" indent="0">
              <a:lnSpc>
                <a:spcPct val="100000"/>
              </a:lnSpc>
              <a:buFont typeface="Wingdings" pitchFamily="2" charset="2"/>
              <a:buNone/>
            </a:pPr>
            <a:r>
              <a:rPr lang="da-DK" dirty="0"/>
              <a:t>		</a:t>
            </a:r>
          </a:p>
          <a:p>
            <a:pPr marL="0" indent="0">
              <a:buFont typeface="Wingdings" pitchFamily="2" charset="2"/>
              <a:buNone/>
            </a:pPr>
            <a:endParaRPr lang="da-DK" dirty="0"/>
          </a:p>
        </p:txBody>
      </p:sp>
      <p:sp>
        <p:nvSpPr>
          <p:cNvPr id="6" name="Titel 1">
            <a:extLst>
              <a:ext uri="{FF2B5EF4-FFF2-40B4-BE49-F238E27FC236}">
                <a16:creationId xmlns:a16="http://schemas.microsoft.com/office/drawing/2014/main" id="{E4C98179-FD0F-796A-85BE-9086F384FF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retsgrundlaget</a:t>
            </a:r>
          </a:p>
        </p:txBody>
      </p:sp>
      <p:sp>
        <p:nvSpPr>
          <p:cNvPr id="2" name="Tekstfelt 1">
            <a:extLst>
              <a:ext uri="{FF2B5EF4-FFF2-40B4-BE49-F238E27FC236}">
                <a16:creationId xmlns:a16="http://schemas.microsoft.com/office/drawing/2014/main" id="{48CA1A6F-0263-01B8-4D0F-020B0E1A859E}"/>
              </a:ext>
            </a:extLst>
          </p:cNvPr>
          <p:cNvSpPr txBox="1"/>
          <p:nvPr/>
        </p:nvSpPr>
        <p:spPr>
          <a:xfrm>
            <a:off x="102637" y="2135673"/>
            <a:ext cx="8938726" cy="804516"/>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Naturbeskyttelseslovens kapitel 4. Offentlighedens adgang til naturen</a:t>
            </a:r>
          </a:p>
          <a:p>
            <a:pPr>
              <a:lnSpc>
                <a:spcPts val="1600"/>
              </a:lnSpc>
            </a:pPr>
            <a:endParaRPr lang="da-DK" sz="1600" dirty="0"/>
          </a:p>
          <a:p>
            <a:pPr>
              <a:lnSpc>
                <a:spcPts val="1600"/>
              </a:lnSpc>
            </a:pPr>
            <a:endParaRPr lang="da-DK" sz="1200" dirty="0"/>
          </a:p>
        </p:txBody>
      </p:sp>
      <p:sp>
        <p:nvSpPr>
          <p:cNvPr id="9" name="Pladsholder til indhold 2">
            <a:extLst>
              <a:ext uri="{FF2B5EF4-FFF2-40B4-BE49-F238E27FC236}">
                <a16:creationId xmlns:a16="http://schemas.microsoft.com/office/drawing/2014/main" id="{C621AD0B-7DE7-4AA4-B9FA-0E772FD1AF8C}"/>
              </a:ext>
            </a:extLst>
          </p:cNvPr>
          <p:cNvSpPr txBox="1">
            <a:spLocks/>
          </p:cNvSpPr>
          <p:nvPr/>
        </p:nvSpPr>
        <p:spPr>
          <a:xfrm>
            <a:off x="5570377" y="3153747"/>
            <a:ext cx="1898780" cy="2090058"/>
          </a:xfrm>
          <a:prstGeom prst="rect">
            <a:avLst/>
          </a:prstGeom>
        </p:spPr>
        <p:txBody>
          <a:bodyPr vert="horz" lIns="0" tIns="0" rIns="0" bIns="0" rtlCol="0">
            <a:noAutofit/>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a-DK" dirty="0"/>
          </a:p>
        </p:txBody>
      </p:sp>
      <p:sp>
        <p:nvSpPr>
          <p:cNvPr id="4" name="Pil: højre 3">
            <a:extLst>
              <a:ext uri="{FF2B5EF4-FFF2-40B4-BE49-F238E27FC236}">
                <a16:creationId xmlns:a16="http://schemas.microsoft.com/office/drawing/2014/main" id="{7C5A6063-CEE2-F2E1-D7C9-BA9976202946}"/>
              </a:ext>
            </a:extLst>
          </p:cNvPr>
          <p:cNvSpPr/>
          <p:nvPr/>
        </p:nvSpPr>
        <p:spPr>
          <a:xfrm>
            <a:off x="373224" y="4394718"/>
            <a:ext cx="1670180" cy="298580"/>
          </a:xfrm>
          <a:prstGeom prst="rightArrow">
            <a:avLst/>
          </a:prstGeom>
          <a:solidFill>
            <a:schemeClr val="accent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781739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2099387" y="2948560"/>
            <a:ext cx="4521878" cy="3004457"/>
          </a:xfrm>
        </p:spPr>
        <p:txBody>
          <a:bodyPr/>
          <a:lstStyle/>
          <a:p>
            <a:pPr>
              <a:lnSpc>
                <a:spcPct val="100000"/>
              </a:lnSpc>
              <a:buFont typeface="Wingdings" panose="05000000000000000000" pitchFamily="2" charset="2"/>
              <a:buChar char="§"/>
            </a:pPr>
            <a:r>
              <a:rPr lang="da-DK" dirty="0"/>
              <a:t>Adskiller sig fra f.eks. bestemmelserne om bygge- og beskyttelseslinjer, da der ikke er tale om forbudsbestemmelser med mulighed for dispensation</a:t>
            </a:r>
          </a:p>
          <a:p>
            <a:pPr marL="0" indent="0">
              <a:lnSpc>
                <a:spcPct val="100000"/>
              </a:lnSpc>
              <a:buNone/>
            </a:pPr>
            <a:endParaRPr lang="da-DK" dirty="0"/>
          </a:p>
          <a:p>
            <a:pPr>
              <a:lnSpc>
                <a:spcPct val="100000"/>
              </a:lnSpc>
              <a:buFont typeface="Wingdings" panose="05000000000000000000" pitchFamily="2" charset="2"/>
              <a:buChar char="§"/>
            </a:pPr>
            <a:r>
              <a:rPr lang="da-DK" dirty="0"/>
              <a:t>Regulerer</a:t>
            </a:r>
          </a:p>
          <a:p>
            <a:pPr lvl="1">
              <a:lnSpc>
                <a:spcPct val="100000"/>
              </a:lnSpc>
              <a:buFont typeface="Wingdings" panose="05000000000000000000" pitchFamily="2" charset="2"/>
              <a:buChar char="§"/>
            </a:pPr>
            <a:r>
              <a:rPr lang="da-DK" dirty="0"/>
              <a:t>om der er offentlig adgang eller ej</a:t>
            </a:r>
          </a:p>
          <a:p>
            <a:pPr lvl="1">
              <a:lnSpc>
                <a:spcPct val="100000"/>
              </a:lnSpc>
              <a:buFont typeface="Wingdings" panose="05000000000000000000" pitchFamily="2" charset="2"/>
              <a:buChar char="§"/>
            </a:pPr>
            <a:r>
              <a:rPr lang="da-DK" dirty="0"/>
              <a:t>om ejer kan forbyde/begrænse offentlig adgang</a:t>
            </a:r>
          </a:p>
          <a:p>
            <a:pPr lvl="1">
              <a:lnSpc>
                <a:spcPct val="100000"/>
              </a:lnSpc>
              <a:buFont typeface="Wingdings" panose="05000000000000000000" pitchFamily="2" charset="2"/>
              <a:buChar char="§"/>
            </a:pPr>
            <a:r>
              <a:rPr lang="da-DK" dirty="0"/>
              <a:t>om veje eller stier kan nedlægges</a:t>
            </a:r>
          </a:p>
          <a:p>
            <a:pPr>
              <a:lnSpc>
                <a:spcPct val="100000"/>
              </a:lnSpc>
              <a:buFont typeface="Wingdings" panose="05000000000000000000" pitchFamily="2" charset="2"/>
              <a:buChar char="§"/>
            </a:pPr>
            <a:endParaRPr lang="da-DK" dirty="0"/>
          </a:p>
          <a:p>
            <a:pPr marL="0" indent="0">
              <a:lnSpc>
                <a:spcPct val="100000"/>
              </a:lnSpc>
              <a:buNone/>
            </a:pPr>
            <a:r>
              <a:rPr lang="da-DK" dirty="0"/>
              <a:t>	</a:t>
            </a:r>
          </a:p>
          <a:p>
            <a:pPr marL="0" indent="0">
              <a:lnSpc>
                <a:spcPct val="100000"/>
              </a:lnSpc>
              <a:buFont typeface="Wingdings" pitchFamily="2" charset="2"/>
              <a:buNone/>
            </a:pPr>
            <a:r>
              <a:rPr lang="da-DK" dirty="0"/>
              <a:t>		</a:t>
            </a:r>
          </a:p>
          <a:p>
            <a:pPr marL="0" indent="0">
              <a:buFont typeface="Wingdings" pitchFamily="2" charset="2"/>
              <a:buNone/>
            </a:pPr>
            <a:endParaRPr lang="da-DK" dirty="0"/>
          </a:p>
        </p:txBody>
      </p:sp>
      <p:sp>
        <p:nvSpPr>
          <p:cNvPr id="6" name="Titel 1">
            <a:extLst>
              <a:ext uri="{FF2B5EF4-FFF2-40B4-BE49-F238E27FC236}">
                <a16:creationId xmlns:a16="http://schemas.microsoft.com/office/drawing/2014/main" id="{E4C98179-FD0F-796A-85BE-9086F384FF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retsgrundlaget</a:t>
            </a:r>
          </a:p>
        </p:txBody>
      </p:sp>
      <p:sp>
        <p:nvSpPr>
          <p:cNvPr id="2" name="Tekstfelt 1">
            <a:extLst>
              <a:ext uri="{FF2B5EF4-FFF2-40B4-BE49-F238E27FC236}">
                <a16:creationId xmlns:a16="http://schemas.microsoft.com/office/drawing/2014/main" id="{48CA1A6F-0263-01B8-4D0F-020B0E1A859E}"/>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Naturbeskyttelseslovens § 26 + § 26 a Veje og stier </a:t>
            </a:r>
            <a:endParaRPr lang="da-DK" sz="1600" dirty="0"/>
          </a:p>
          <a:p>
            <a:pPr>
              <a:lnSpc>
                <a:spcPts val="1600"/>
              </a:lnSpc>
            </a:pPr>
            <a:endParaRPr lang="da-DK" sz="1200" dirty="0"/>
          </a:p>
        </p:txBody>
      </p:sp>
      <p:sp>
        <p:nvSpPr>
          <p:cNvPr id="9" name="Pladsholder til indhold 2">
            <a:extLst>
              <a:ext uri="{FF2B5EF4-FFF2-40B4-BE49-F238E27FC236}">
                <a16:creationId xmlns:a16="http://schemas.microsoft.com/office/drawing/2014/main" id="{C621AD0B-7DE7-4AA4-B9FA-0E772FD1AF8C}"/>
              </a:ext>
            </a:extLst>
          </p:cNvPr>
          <p:cNvSpPr txBox="1">
            <a:spLocks/>
          </p:cNvSpPr>
          <p:nvPr/>
        </p:nvSpPr>
        <p:spPr>
          <a:xfrm>
            <a:off x="5570377" y="3153747"/>
            <a:ext cx="1898780" cy="2090058"/>
          </a:xfrm>
          <a:prstGeom prst="rect">
            <a:avLst/>
          </a:prstGeom>
        </p:spPr>
        <p:txBody>
          <a:bodyPr vert="horz" lIns="0" tIns="0" rIns="0" bIns="0" rtlCol="0">
            <a:noAutofit/>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a-DK" dirty="0"/>
          </a:p>
        </p:txBody>
      </p:sp>
      <p:sp>
        <p:nvSpPr>
          <p:cNvPr id="4" name="Pil: højre 3">
            <a:extLst>
              <a:ext uri="{FF2B5EF4-FFF2-40B4-BE49-F238E27FC236}">
                <a16:creationId xmlns:a16="http://schemas.microsoft.com/office/drawing/2014/main" id="{7C5A6063-CEE2-F2E1-D7C9-BA9976202946}"/>
              </a:ext>
            </a:extLst>
          </p:cNvPr>
          <p:cNvSpPr/>
          <p:nvPr/>
        </p:nvSpPr>
        <p:spPr>
          <a:xfrm>
            <a:off x="242595" y="4301498"/>
            <a:ext cx="1670180" cy="298580"/>
          </a:xfrm>
          <a:prstGeom prst="rightArrow">
            <a:avLst/>
          </a:prstGeom>
          <a:solidFill>
            <a:schemeClr val="accent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99351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15BA304-344E-EF10-7E5C-35C730CD1D87}"/>
              </a:ext>
            </a:extLst>
          </p:cNvPr>
          <p:cNvSpPr>
            <a:spLocks noGrp="1"/>
          </p:cNvSpPr>
          <p:nvPr>
            <p:ph idx="1"/>
          </p:nvPr>
        </p:nvSpPr>
        <p:spPr>
          <a:xfrm>
            <a:off x="879420" y="2948560"/>
            <a:ext cx="7385160" cy="3238499"/>
          </a:xfrm>
        </p:spPr>
        <p:txBody>
          <a:bodyPr/>
          <a:lstStyle/>
          <a:p>
            <a:pPr marL="0" indent="0">
              <a:buNone/>
            </a:pPr>
            <a:r>
              <a:rPr lang="da-DK" b="1" i="1" dirty="0"/>
              <a:t>§ 26, stk. 1:</a:t>
            </a:r>
            <a:r>
              <a:rPr lang="da-DK" i="1" dirty="0"/>
              <a:t> Adgangen til færdsel ad </a:t>
            </a:r>
            <a:r>
              <a:rPr lang="da-DK" b="1" i="1" dirty="0"/>
              <a:t>veje og stier </a:t>
            </a:r>
            <a:r>
              <a:rPr lang="da-DK" i="1" dirty="0"/>
              <a:t>i det åbne land kan, for så vidt angår færdsel til fods eller på cykel, af ejeren ved skiltning efter bestemmelserne i mark- og vejfredslovens § 17 kun helt eller delvis forbydes, hvis færdslen er til gene for den erhvervsmæssige udnyttelse af ejendommen, hvis den i særlig grad generer privatlivets fred, eller hvis der er behov for beskyttelse af plante- og dyreliv. Adgang sker på eget ansvar.</a:t>
            </a:r>
          </a:p>
          <a:p>
            <a:pPr marL="0" indent="0">
              <a:buNone/>
            </a:pPr>
            <a:endParaRPr lang="da-DK" i="1" dirty="0"/>
          </a:p>
          <a:p>
            <a:pPr marL="0" indent="0">
              <a:buNone/>
            </a:pPr>
            <a:r>
              <a:rPr lang="da-DK" dirty="0"/>
              <a:t>Ops. på veje og stier på andre arealtyper </a:t>
            </a:r>
            <a:r>
              <a:rPr lang="da-DK" dirty="0">
                <a:sym typeface="Wingdings" panose="05000000000000000000" pitchFamily="2" charset="2"/>
              </a:rPr>
              <a:t> Skove? </a:t>
            </a:r>
            <a:r>
              <a:rPr lang="da-DK" dirty="0" err="1">
                <a:sym typeface="Wingdings" panose="05000000000000000000" pitchFamily="2" charset="2"/>
              </a:rPr>
              <a:t>Udyrkede</a:t>
            </a:r>
            <a:r>
              <a:rPr lang="da-DK" dirty="0">
                <a:sym typeface="Wingdings" panose="05000000000000000000" pitchFamily="2" charset="2"/>
              </a:rPr>
              <a:t> arealer mv.?</a:t>
            </a:r>
            <a:endParaRPr lang="da-DK" dirty="0"/>
          </a:p>
        </p:txBody>
      </p:sp>
      <p:sp>
        <p:nvSpPr>
          <p:cNvPr id="4" name="Pladsholder til dato 3">
            <a:extLst>
              <a:ext uri="{FF2B5EF4-FFF2-40B4-BE49-F238E27FC236}">
                <a16:creationId xmlns:a16="http://schemas.microsoft.com/office/drawing/2014/main" id="{C2E2BB6D-F133-4B53-5577-F7D84BBEB6C5}"/>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7" name="Titel 1">
            <a:extLst>
              <a:ext uri="{FF2B5EF4-FFF2-40B4-BE49-F238E27FC236}">
                <a16:creationId xmlns:a16="http://schemas.microsoft.com/office/drawing/2014/main" id="{971DD65E-028F-D3B6-4412-7D88C4DA60B3}"/>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retsgrundlaget</a:t>
            </a:r>
          </a:p>
        </p:txBody>
      </p:sp>
      <p:sp>
        <p:nvSpPr>
          <p:cNvPr id="8" name="Tekstfelt 7">
            <a:extLst>
              <a:ext uri="{FF2B5EF4-FFF2-40B4-BE49-F238E27FC236}">
                <a16:creationId xmlns:a16="http://schemas.microsoft.com/office/drawing/2014/main" id="{E248418D-0EE8-6D6F-DEA3-1E2B8EDE3E8B}"/>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Naturbeskyttelseslovens § 26, stk. 1</a:t>
            </a:r>
            <a:endParaRPr lang="da-DK" sz="1600" dirty="0"/>
          </a:p>
          <a:p>
            <a:pPr>
              <a:lnSpc>
                <a:spcPts val="1600"/>
              </a:lnSpc>
            </a:pPr>
            <a:endParaRPr lang="da-DK" sz="1200" dirty="0"/>
          </a:p>
        </p:txBody>
      </p:sp>
    </p:spTree>
    <p:extLst>
      <p:ext uri="{BB962C8B-B14F-4D97-AF65-F5344CB8AC3E}">
        <p14:creationId xmlns:p14="http://schemas.microsoft.com/office/powerpoint/2010/main" val="232239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4C98179-FD0F-796A-85BE-9086F384FF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retsgrundlaget</a:t>
            </a:r>
          </a:p>
        </p:txBody>
      </p:sp>
      <p:sp>
        <p:nvSpPr>
          <p:cNvPr id="2" name="Tekstfelt 1">
            <a:extLst>
              <a:ext uri="{FF2B5EF4-FFF2-40B4-BE49-F238E27FC236}">
                <a16:creationId xmlns:a16="http://schemas.microsoft.com/office/drawing/2014/main" id="{48CA1A6F-0263-01B8-4D0F-020B0E1A859E}"/>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GENERELLE BETRAGTNINGER UD FRA KLAGESAGERNE</a:t>
            </a:r>
            <a:endParaRPr lang="da-DK" sz="1600" dirty="0"/>
          </a:p>
          <a:p>
            <a:pPr>
              <a:lnSpc>
                <a:spcPts val="1600"/>
              </a:lnSpc>
            </a:pPr>
            <a:endParaRPr lang="da-DK" sz="1200" dirty="0"/>
          </a:p>
        </p:txBody>
      </p:sp>
      <p:sp>
        <p:nvSpPr>
          <p:cNvPr id="9" name="Pladsholder til indhold 2">
            <a:extLst>
              <a:ext uri="{FF2B5EF4-FFF2-40B4-BE49-F238E27FC236}">
                <a16:creationId xmlns:a16="http://schemas.microsoft.com/office/drawing/2014/main" id="{C621AD0B-7DE7-4AA4-B9FA-0E772FD1AF8C}"/>
              </a:ext>
            </a:extLst>
          </p:cNvPr>
          <p:cNvSpPr txBox="1">
            <a:spLocks/>
          </p:cNvSpPr>
          <p:nvPr/>
        </p:nvSpPr>
        <p:spPr>
          <a:xfrm>
            <a:off x="5570377" y="3153747"/>
            <a:ext cx="1898780" cy="2090058"/>
          </a:xfrm>
          <a:prstGeom prst="rect">
            <a:avLst/>
          </a:prstGeom>
        </p:spPr>
        <p:txBody>
          <a:bodyPr vert="horz" lIns="0" tIns="0" rIns="0" bIns="0" rtlCol="0">
            <a:noAutofit/>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a-DK" dirty="0"/>
          </a:p>
        </p:txBody>
      </p:sp>
      <p:graphicFrame>
        <p:nvGraphicFramePr>
          <p:cNvPr id="5" name="Tabel 4">
            <a:extLst>
              <a:ext uri="{FF2B5EF4-FFF2-40B4-BE49-F238E27FC236}">
                <a16:creationId xmlns:a16="http://schemas.microsoft.com/office/drawing/2014/main" id="{A56DDE39-B6FB-7BFF-656F-64943A078C23}"/>
              </a:ext>
            </a:extLst>
          </p:cNvPr>
          <p:cNvGraphicFramePr>
            <a:graphicFrameLocks noGrp="1"/>
          </p:cNvGraphicFramePr>
          <p:nvPr>
            <p:extLst>
              <p:ext uri="{D42A27DB-BD31-4B8C-83A1-F6EECF244321}">
                <p14:modId xmlns:p14="http://schemas.microsoft.com/office/powerpoint/2010/main" val="1502124681"/>
              </p:ext>
            </p:extLst>
          </p:nvPr>
        </p:nvGraphicFramePr>
        <p:xfrm>
          <a:off x="268852" y="2814764"/>
          <a:ext cx="8606295" cy="3738436"/>
        </p:xfrm>
        <a:graphic>
          <a:graphicData uri="http://schemas.openxmlformats.org/drawingml/2006/table">
            <a:tbl>
              <a:tblPr firstRow="1" bandRow="1">
                <a:tableStyleId>{21E4AEA4-8DFA-4A89-87EB-49C32662AFE0}</a:tableStyleId>
              </a:tblPr>
              <a:tblGrid>
                <a:gridCol w="2868765">
                  <a:extLst>
                    <a:ext uri="{9D8B030D-6E8A-4147-A177-3AD203B41FA5}">
                      <a16:colId xmlns:a16="http://schemas.microsoft.com/office/drawing/2014/main" val="1337201638"/>
                    </a:ext>
                  </a:extLst>
                </a:gridCol>
                <a:gridCol w="2868765">
                  <a:extLst>
                    <a:ext uri="{9D8B030D-6E8A-4147-A177-3AD203B41FA5}">
                      <a16:colId xmlns:a16="http://schemas.microsoft.com/office/drawing/2014/main" val="44308279"/>
                    </a:ext>
                  </a:extLst>
                </a:gridCol>
                <a:gridCol w="2868765">
                  <a:extLst>
                    <a:ext uri="{9D8B030D-6E8A-4147-A177-3AD203B41FA5}">
                      <a16:colId xmlns:a16="http://schemas.microsoft.com/office/drawing/2014/main" val="2407399992"/>
                    </a:ext>
                  </a:extLst>
                </a:gridCol>
              </a:tblGrid>
              <a:tr h="313325">
                <a:tc>
                  <a:txBody>
                    <a:bodyPr/>
                    <a:lstStyle/>
                    <a:p>
                      <a:r>
                        <a:rPr lang="da-DK" sz="1400" dirty="0"/>
                        <a:t>Sagsoplysning</a:t>
                      </a:r>
                    </a:p>
                  </a:txBody>
                  <a:tcPr/>
                </a:tc>
                <a:tc>
                  <a:txBody>
                    <a:bodyPr/>
                    <a:lstStyle/>
                    <a:p>
                      <a:r>
                        <a:rPr lang="da-DK" sz="1400" dirty="0"/>
                        <a:t>Anmeldelse efter § 26 a</a:t>
                      </a:r>
                    </a:p>
                  </a:txBody>
                  <a:tcPr/>
                </a:tc>
                <a:tc>
                  <a:txBody>
                    <a:bodyPr/>
                    <a:lstStyle/>
                    <a:p>
                      <a:r>
                        <a:rPr lang="da-DK" sz="1400" dirty="0"/>
                        <a:t>Hindring/nedlæggelse</a:t>
                      </a:r>
                    </a:p>
                  </a:txBody>
                  <a:tcPr/>
                </a:tc>
                <a:extLst>
                  <a:ext uri="{0D108BD9-81ED-4DB2-BD59-A6C34878D82A}">
                    <a16:rowId xmlns:a16="http://schemas.microsoft.com/office/drawing/2014/main" val="2841954980"/>
                  </a:ext>
                </a:extLst>
              </a:tr>
              <a:tr h="3425111">
                <a:tc>
                  <a:txBody>
                    <a:bodyPr/>
                    <a:lstStyle/>
                    <a:p>
                      <a:r>
                        <a:rPr lang="da-DK" sz="1400" dirty="0"/>
                        <a:t>Alle </a:t>
                      </a:r>
                      <a:r>
                        <a:rPr lang="da-DK" sz="1400" b="1" dirty="0"/>
                        <a:t>relevante</a:t>
                      </a:r>
                      <a:r>
                        <a:rPr lang="da-DK" sz="1400" dirty="0"/>
                        <a:t> faktuelle oplysninger</a:t>
                      </a:r>
                    </a:p>
                    <a:p>
                      <a:pPr marL="285750" indent="-285750">
                        <a:buFontTx/>
                        <a:buChar char="-"/>
                      </a:pPr>
                      <a:r>
                        <a:rPr lang="da-DK" sz="1400" dirty="0"/>
                        <a:t>Eventuelle besigtigelsesnotater</a:t>
                      </a:r>
                    </a:p>
                    <a:p>
                      <a:pPr marL="285750" indent="-285750">
                        <a:buFontTx/>
                        <a:buChar char="-"/>
                      </a:pPr>
                      <a:r>
                        <a:rPr lang="da-DK" sz="1400" dirty="0"/>
                        <a:t>Fotos</a:t>
                      </a:r>
                    </a:p>
                    <a:p>
                      <a:pPr marL="285750" indent="-285750">
                        <a:buFontTx/>
                        <a:buChar char="-"/>
                      </a:pPr>
                      <a:r>
                        <a:rPr lang="da-DK" sz="1400" dirty="0"/>
                        <a:t>Telefonnotater</a:t>
                      </a:r>
                    </a:p>
                    <a:p>
                      <a:pPr marL="285750" indent="-285750">
                        <a:buFontTx/>
                        <a:buChar char="-"/>
                      </a:pPr>
                      <a:r>
                        <a:rPr lang="da-DK" sz="1400" dirty="0"/>
                        <a:t>Partsindlæg</a:t>
                      </a:r>
                    </a:p>
                    <a:p>
                      <a:pPr marL="285750" indent="-285750">
                        <a:buFontTx/>
                        <a:buChar char="-"/>
                      </a:pPr>
                      <a:r>
                        <a:rPr lang="da-DK" sz="1400" dirty="0"/>
                        <a:t>Evt. forudgående dialog mellem kommune og øvrige parter</a:t>
                      </a:r>
                    </a:p>
                    <a:p>
                      <a:endParaRPr lang="da-DK" sz="1400" dirty="0"/>
                    </a:p>
                    <a:p>
                      <a:endParaRPr lang="da-DK" sz="1400" dirty="0"/>
                    </a:p>
                  </a:txBody>
                  <a:tcPr/>
                </a:tc>
                <a:tc>
                  <a:txBody>
                    <a:bodyPr/>
                    <a:lstStyle/>
                    <a:p>
                      <a:r>
                        <a:rPr lang="da-DK" sz="1400" dirty="0"/>
                        <a:t>Vær opmærksom på § 26 a</a:t>
                      </a:r>
                    </a:p>
                    <a:p>
                      <a:pPr marL="285750" indent="-285750">
                        <a:buFontTx/>
                        <a:buChar char="-"/>
                      </a:pPr>
                      <a:r>
                        <a:rPr lang="da-DK" sz="1400" dirty="0"/>
                        <a:t>Fra en anmeldelse løber en frist på 4 uger for </a:t>
                      </a:r>
                      <a:r>
                        <a:rPr lang="da-DK" sz="1400" b="1" dirty="0"/>
                        <a:t>kommunen</a:t>
                      </a:r>
                    </a:p>
                    <a:p>
                      <a:pPr marL="285750" indent="-285750">
                        <a:buFontTx/>
                        <a:buChar char="-"/>
                      </a:pPr>
                      <a:r>
                        <a:rPr lang="da-DK" sz="1400" dirty="0"/>
                        <a:t>Hvis </a:t>
                      </a:r>
                      <a:r>
                        <a:rPr lang="da-DK" sz="1400" b="1" u="none" dirty="0"/>
                        <a:t>kommunen</a:t>
                      </a:r>
                      <a:r>
                        <a:rPr lang="da-DK" sz="1400" dirty="0"/>
                        <a:t> ikke træffer afgørelse inden for fristen, kan vejen eller stien nedlægges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a-DK" sz="1400" b="1" dirty="0"/>
                        <a:t>Eneste</a:t>
                      </a:r>
                      <a:r>
                        <a:rPr lang="da-DK" sz="1400" dirty="0"/>
                        <a:t> formkrav er skriftlighed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da-DK"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i="1" dirty="0"/>
                        <a:t>(Se f.eks. 21/00585, 21/12270, 22/05292)</a:t>
                      </a:r>
                    </a:p>
                    <a:p>
                      <a:pPr marL="0" indent="0">
                        <a:buFontTx/>
                        <a:buNone/>
                      </a:pPr>
                      <a:endParaRPr lang="da-DK" sz="1400" dirty="0"/>
                    </a:p>
                  </a:txBody>
                  <a:tcPr/>
                </a:tc>
                <a:tc>
                  <a:txBody>
                    <a:bodyPr/>
                    <a:lstStyle/>
                    <a:p>
                      <a:r>
                        <a:rPr lang="da-DK" sz="1400" dirty="0"/>
                        <a:t>Betydningen af forskellen</a:t>
                      </a:r>
                    </a:p>
                    <a:p>
                      <a:pPr marL="285750" indent="-285750">
                        <a:buFontTx/>
                        <a:buChar char="-"/>
                      </a:pPr>
                      <a:r>
                        <a:rPr lang="da-DK" sz="1400" dirty="0"/>
                        <a:t>En </a:t>
                      </a:r>
                      <a:r>
                        <a:rPr lang="da-DK" sz="1400" b="1" dirty="0"/>
                        <a:t>hindring</a:t>
                      </a:r>
                      <a:r>
                        <a:rPr lang="da-DK" sz="1400" dirty="0"/>
                        <a:t> efter § 26</a:t>
                      </a:r>
                    </a:p>
                    <a:p>
                      <a:pPr marL="742950" lvl="1" indent="-285750">
                        <a:buFontTx/>
                        <a:buChar char="-"/>
                      </a:pPr>
                      <a:r>
                        <a:rPr lang="da-DK" sz="1100" dirty="0"/>
                        <a:t>Eks. Skræmmeskilt, hegn eller låge</a:t>
                      </a:r>
                    </a:p>
                    <a:p>
                      <a:pPr marL="742950" lvl="1" indent="-285750">
                        <a:buFontTx/>
                        <a:buChar char="-"/>
                      </a:pPr>
                      <a:r>
                        <a:rPr lang="da-DK" sz="1100" dirty="0"/>
                        <a:t>Vurdering ift. privatlivets fred, erhvervsmæssig anvendelse, dyre og planteliv</a:t>
                      </a:r>
                    </a:p>
                    <a:p>
                      <a:pPr marL="285750" indent="-285750">
                        <a:buFontTx/>
                        <a:buChar char="-"/>
                      </a:pPr>
                      <a:endParaRPr lang="da-DK" sz="1400" dirty="0"/>
                    </a:p>
                    <a:p>
                      <a:pPr marL="285750" indent="-285750">
                        <a:buFontTx/>
                        <a:buChar char="-"/>
                      </a:pPr>
                      <a:r>
                        <a:rPr lang="da-DK" sz="1400" dirty="0"/>
                        <a:t>En </a:t>
                      </a:r>
                      <a:r>
                        <a:rPr lang="da-DK" sz="1400" b="1" dirty="0"/>
                        <a:t>nedlæggelse</a:t>
                      </a:r>
                      <a:r>
                        <a:rPr lang="da-DK" sz="1400" dirty="0"/>
                        <a:t> efter § 26 a</a:t>
                      </a:r>
                    </a:p>
                    <a:p>
                      <a:pPr marL="742950" lvl="1" indent="-285750">
                        <a:buFontTx/>
                        <a:buChar char="-"/>
                      </a:pPr>
                      <a:r>
                        <a:rPr lang="da-DK" sz="1100" dirty="0"/>
                        <a:t>Nedlæggelse betinger at ejeren er afskåret fra af benytte vejen/stien</a:t>
                      </a:r>
                    </a:p>
                    <a:p>
                      <a:pPr marL="1200150" lvl="2" indent="-285750">
                        <a:buFontTx/>
                        <a:buChar char="-"/>
                      </a:pPr>
                      <a:r>
                        <a:rPr lang="da-DK" sz="1100" dirty="0"/>
                        <a:t>Fysisk nedlæggelse</a:t>
                      </a:r>
                    </a:p>
                    <a:p>
                      <a:pPr marL="1200150" lvl="2" indent="-285750">
                        <a:buFontTx/>
                        <a:buChar char="-"/>
                      </a:pPr>
                      <a:r>
                        <a:rPr lang="da-DK" sz="1100" dirty="0"/>
                        <a:t>Ubrudt hegning</a:t>
                      </a:r>
                    </a:p>
                    <a:p>
                      <a:pPr marL="742950" lvl="1" indent="-285750">
                        <a:buFontTx/>
                        <a:buChar char="-"/>
                      </a:pPr>
                      <a:r>
                        <a:rPr lang="da-DK" sz="1100" dirty="0"/>
                        <a:t>Vurdering af stiens rekreative værdi, alternative adgangsmuligheder ift. ejerens ønske om nedlæggelsen.</a:t>
                      </a:r>
                    </a:p>
                  </a:txBody>
                  <a:tcPr/>
                </a:tc>
                <a:extLst>
                  <a:ext uri="{0D108BD9-81ED-4DB2-BD59-A6C34878D82A}">
                    <a16:rowId xmlns:a16="http://schemas.microsoft.com/office/drawing/2014/main" val="1562875844"/>
                  </a:ext>
                </a:extLst>
              </a:tr>
            </a:tbl>
          </a:graphicData>
        </a:graphic>
      </p:graphicFrame>
    </p:spTree>
    <p:extLst>
      <p:ext uri="{BB962C8B-B14F-4D97-AF65-F5344CB8AC3E}">
        <p14:creationId xmlns:p14="http://schemas.microsoft.com/office/powerpoint/2010/main" val="2403707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5B43CFA3-9B91-60C7-5DF8-E7D5AD8614E1}"/>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5" name="Titel 1">
            <a:extLst>
              <a:ext uri="{FF2B5EF4-FFF2-40B4-BE49-F238E27FC236}">
                <a16:creationId xmlns:a16="http://schemas.microsoft.com/office/drawing/2014/main" id="{8270FCF4-43CB-D1D0-6F6A-E44E6F2440E9}"/>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Spørgsmål</a:t>
            </a:r>
          </a:p>
        </p:txBody>
      </p:sp>
      <p:pic>
        <p:nvPicPr>
          <p:cNvPr id="8" name="Billede 7">
            <a:extLst>
              <a:ext uri="{FF2B5EF4-FFF2-40B4-BE49-F238E27FC236}">
                <a16:creationId xmlns:a16="http://schemas.microsoft.com/office/drawing/2014/main" id="{BF52DA17-20E4-8E20-59C6-2A04A4FF8AD1}"/>
              </a:ext>
            </a:extLst>
          </p:cNvPr>
          <p:cNvPicPr>
            <a:picLocks noChangeAspect="1"/>
          </p:cNvPicPr>
          <p:nvPr/>
        </p:nvPicPr>
        <p:blipFill>
          <a:blip r:embed="rId2"/>
          <a:stretch>
            <a:fillRect/>
          </a:stretch>
        </p:blipFill>
        <p:spPr>
          <a:xfrm>
            <a:off x="3462881" y="2262019"/>
            <a:ext cx="2446113" cy="3280514"/>
          </a:xfrm>
          <a:prstGeom prst="rect">
            <a:avLst/>
          </a:prstGeom>
        </p:spPr>
      </p:pic>
      <p:sp>
        <p:nvSpPr>
          <p:cNvPr id="10" name="Kombinationstegning: figur 9">
            <a:extLst>
              <a:ext uri="{FF2B5EF4-FFF2-40B4-BE49-F238E27FC236}">
                <a16:creationId xmlns:a16="http://schemas.microsoft.com/office/drawing/2014/main" id="{4B10AEA8-3381-7B5C-7EE3-9FBBB9B2C7E8}"/>
              </a:ext>
            </a:extLst>
          </p:cNvPr>
          <p:cNvSpPr/>
          <p:nvPr/>
        </p:nvSpPr>
        <p:spPr>
          <a:xfrm>
            <a:off x="3844212" y="3534670"/>
            <a:ext cx="1267401" cy="2212987"/>
          </a:xfrm>
          <a:custGeom>
            <a:avLst/>
            <a:gdLst>
              <a:gd name="connsiteX0" fmla="*/ 634482 w 1267401"/>
              <a:gd name="connsiteY0" fmla="*/ 197575 h 2212987"/>
              <a:gd name="connsiteX1" fmla="*/ 867747 w 1267401"/>
              <a:gd name="connsiteY1" fmla="*/ 1632 h 2212987"/>
              <a:gd name="connsiteX2" fmla="*/ 1194319 w 1267401"/>
              <a:gd name="connsiteY2" fmla="*/ 132261 h 2212987"/>
              <a:gd name="connsiteX3" fmla="*/ 1184988 w 1267401"/>
              <a:gd name="connsiteY3" fmla="*/ 589461 h 2212987"/>
              <a:gd name="connsiteX4" fmla="*/ 307910 w 1267401"/>
              <a:gd name="connsiteY4" fmla="*/ 1382563 h 2212987"/>
              <a:gd name="connsiteX5" fmla="*/ 0 w 1267401"/>
              <a:gd name="connsiteY5" fmla="*/ 2212987 h 2212987"/>
              <a:gd name="connsiteX6" fmla="*/ 0 w 1267401"/>
              <a:gd name="connsiteY6" fmla="*/ 2212987 h 221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401" h="2212987">
                <a:moveTo>
                  <a:pt x="634482" y="197575"/>
                </a:moveTo>
                <a:cubicBezTo>
                  <a:pt x="704461" y="105046"/>
                  <a:pt x="774441" y="12518"/>
                  <a:pt x="867747" y="1632"/>
                </a:cubicBezTo>
                <a:cubicBezTo>
                  <a:pt x="961053" y="-9254"/>
                  <a:pt x="1141446" y="34290"/>
                  <a:pt x="1194319" y="132261"/>
                </a:cubicBezTo>
                <a:cubicBezTo>
                  <a:pt x="1247192" y="230232"/>
                  <a:pt x="1332723" y="381077"/>
                  <a:pt x="1184988" y="589461"/>
                </a:cubicBezTo>
                <a:cubicBezTo>
                  <a:pt x="1037253" y="797845"/>
                  <a:pt x="505408" y="1111975"/>
                  <a:pt x="307910" y="1382563"/>
                </a:cubicBezTo>
                <a:cubicBezTo>
                  <a:pt x="110412" y="1653151"/>
                  <a:pt x="0" y="2212987"/>
                  <a:pt x="0" y="2212987"/>
                </a:cubicBezTo>
                <a:lnTo>
                  <a:pt x="0" y="2212987"/>
                </a:lnTo>
              </a:path>
            </a:pathLst>
          </a:custGeom>
          <a:ln w="571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da-DK"/>
          </a:p>
        </p:txBody>
      </p:sp>
      <p:pic>
        <p:nvPicPr>
          <p:cNvPr id="1026" name="Picture 2" descr="forbudstavle fodgængere forbudt C26 I gående - Kombiskilte">
            <a:extLst>
              <a:ext uri="{FF2B5EF4-FFF2-40B4-BE49-F238E27FC236}">
                <a16:creationId xmlns:a16="http://schemas.microsoft.com/office/drawing/2014/main" id="{9D9A1D26-F447-14A4-91E9-8648F8A52C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4851" y="5677155"/>
            <a:ext cx="550518" cy="550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217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3077C0D6-1717-14B6-275E-19E8424196A4}"/>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5" name="Titel 1">
            <a:extLst>
              <a:ext uri="{FF2B5EF4-FFF2-40B4-BE49-F238E27FC236}">
                <a16:creationId xmlns:a16="http://schemas.microsoft.com/office/drawing/2014/main" id="{E69E7C1E-DF43-5D3B-C233-C89E89F55B0A}"/>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Færdsel</a:t>
            </a:r>
          </a:p>
        </p:txBody>
      </p:sp>
      <p:sp>
        <p:nvSpPr>
          <p:cNvPr id="2" name="Tekstfelt 1">
            <a:extLst>
              <a:ext uri="{FF2B5EF4-FFF2-40B4-BE49-F238E27FC236}">
                <a16:creationId xmlns:a16="http://schemas.microsoft.com/office/drawing/2014/main" id="{F7375915-775E-5593-1060-0CA2DD2D8D9F}"/>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GENERELLE BETRAGTNINGER UD FRA KLAGESAGERNE</a:t>
            </a:r>
            <a:endParaRPr lang="da-DK" sz="1600" dirty="0"/>
          </a:p>
          <a:p>
            <a:pPr>
              <a:lnSpc>
                <a:spcPts val="1600"/>
              </a:lnSpc>
            </a:pPr>
            <a:endParaRPr lang="da-DK" sz="1200" dirty="0"/>
          </a:p>
        </p:txBody>
      </p:sp>
      <p:graphicFrame>
        <p:nvGraphicFramePr>
          <p:cNvPr id="8" name="Tabel 7">
            <a:extLst>
              <a:ext uri="{FF2B5EF4-FFF2-40B4-BE49-F238E27FC236}">
                <a16:creationId xmlns:a16="http://schemas.microsoft.com/office/drawing/2014/main" id="{AB3EB75F-C549-4DC2-FB28-49BD213FAB72}"/>
              </a:ext>
            </a:extLst>
          </p:cNvPr>
          <p:cNvGraphicFramePr>
            <a:graphicFrameLocks noGrp="1"/>
          </p:cNvGraphicFramePr>
          <p:nvPr>
            <p:extLst>
              <p:ext uri="{D42A27DB-BD31-4B8C-83A1-F6EECF244321}">
                <p14:modId xmlns:p14="http://schemas.microsoft.com/office/powerpoint/2010/main" val="3074196792"/>
              </p:ext>
            </p:extLst>
          </p:nvPr>
        </p:nvGraphicFramePr>
        <p:xfrm>
          <a:off x="102637" y="2814764"/>
          <a:ext cx="8938726" cy="3061170"/>
        </p:xfrm>
        <a:graphic>
          <a:graphicData uri="http://schemas.openxmlformats.org/drawingml/2006/table">
            <a:tbl>
              <a:tblPr firstRow="1" bandRow="1">
                <a:tableStyleId>{21E4AEA4-8DFA-4A89-87EB-49C32662AFE0}</a:tableStyleId>
              </a:tblPr>
              <a:tblGrid>
                <a:gridCol w="3485648">
                  <a:extLst>
                    <a:ext uri="{9D8B030D-6E8A-4147-A177-3AD203B41FA5}">
                      <a16:colId xmlns:a16="http://schemas.microsoft.com/office/drawing/2014/main" val="1337201638"/>
                    </a:ext>
                  </a:extLst>
                </a:gridCol>
                <a:gridCol w="5453078">
                  <a:extLst>
                    <a:ext uri="{9D8B030D-6E8A-4147-A177-3AD203B41FA5}">
                      <a16:colId xmlns:a16="http://schemas.microsoft.com/office/drawing/2014/main" val="44308279"/>
                    </a:ext>
                  </a:extLst>
                </a:gridCol>
              </a:tblGrid>
              <a:tr h="252150">
                <a:tc>
                  <a:txBody>
                    <a:bodyPr/>
                    <a:lstStyle/>
                    <a:p>
                      <a:r>
                        <a:rPr lang="da-DK" sz="1400" dirty="0"/>
                        <a:t>NBL § 26, stk. 1</a:t>
                      </a:r>
                    </a:p>
                  </a:txBody>
                  <a:tcPr/>
                </a:tc>
                <a:tc>
                  <a:txBody>
                    <a:bodyPr/>
                    <a:lstStyle/>
                    <a:p>
                      <a:r>
                        <a:rPr lang="da-DK" sz="1400" b="1" dirty="0"/>
                        <a:t>Opmærksomhedspunkt</a:t>
                      </a:r>
                      <a:endParaRPr lang="da-DK" sz="1400" dirty="0"/>
                    </a:p>
                  </a:txBody>
                  <a:tcPr/>
                </a:tc>
                <a:extLst>
                  <a:ext uri="{0D108BD9-81ED-4DB2-BD59-A6C34878D82A}">
                    <a16:rowId xmlns:a16="http://schemas.microsoft.com/office/drawing/2014/main" val="2841954980"/>
                  </a:ext>
                </a:extLst>
              </a:tr>
              <a:tr h="2756370">
                <a:tc>
                  <a:txBody>
                    <a:bodyPr/>
                    <a:lstStyle/>
                    <a:p>
                      <a:r>
                        <a:rPr lang="da-DK" sz="1400" dirty="0"/>
                        <a:t>Adgangen til </a:t>
                      </a:r>
                      <a:r>
                        <a:rPr lang="da-DK" sz="1400" b="1" u="sng" dirty="0"/>
                        <a:t>færdsel</a:t>
                      </a:r>
                      <a:r>
                        <a:rPr lang="da-DK" sz="1400" dirty="0"/>
                        <a:t> ad veje og stier i det åbne land kan, for så vidt angår færdsel til </a:t>
                      </a:r>
                      <a:r>
                        <a:rPr lang="da-DK" sz="1400" b="1" u="sng" dirty="0"/>
                        <a:t>fods eller på cykel</a:t>
                      </a:r>
                      <a:r>
                        <a:rPr lang="da-DK" sz="1400" dirty="0"/>
                        <a:t>, af ejeren ved skiltning efter bestemmelserne i mark- og vejfredslovens § 17 kun helt eller delvis forbydes, hvis færdslen er til gene for den erhvervsmæssige udnyttelse af ejendommen, hvis den i særlig grad generer privatlivets fred, eller hvis der er behov for beskyttelse af plante- og dyreliv. Adgang sker på eget ansvar.</a:t>
                      </a:r>
                    </a:p>
                    <a:p>
                      <a:endParaRPr lang="da-DK" sz="1400" dirty="0"/>
                    </a:p>
                  </a:txBody>
                  <a:tcPr/>
                </a:tc>
                <a:tc>
                  <a: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sz="1400" kern="1200" dirty="0">
                          <a:solidFill>
                            <a:schemeClr val="dk1"/>
                          </a:solidFill>
                          <a:latin typeface="+mn-lt"/>
                          <a:ea typeface="+mn-ea"/>
                          <a:cs typeface="+mn-cs"/>
                        </a:rPr>
                        <a:t>Bestemmelsen regulerer alene færdsel til </a:t>
                      </a:r>
                      <a:r>
                        <a:rPr lang="da-DK" sz="1400" b="1" kern="1200" dirty="0">
                          <a:solidFill>
                            <a:schemeClr val="dk1"/>
                          </a:solidFill>
                          <a:latin typeface="+mn-lt"/>
                          <a:ea typeface="+mn-ea"/>
                          <a:cs typeface="+mn-cs"/>
                        </a:rPr>
                        <a:t>fods</a:t>
                      </a:r>
                      <a:r>
                        <a:rPr lang="da-DK" sz="1400" kern="1200" dirty="0">
                          <a:solidFill>
                            <a:schemeClr val="dk1"/>
                          </a:solidFill>
                          <a:latin typeface="+mn-lt"/>
                          <a:ea typeface="+mn-ea"/>
                          <a:cs typeface="+mn-cs"/>
                        </a:rPr>
                        <a:t> og på </a:t>
                      </a:r>
                      <a:r>
                        <a:rPr lang="da-DK" sz="1400" b="1" kern="1200" dirty="0">
                          <a:solidFill>
                            <a:schemeClr val="dk1"/>
                          </a:solidFill>
                          <a:latin typeface="+mn-lt"/>
                          <a:ea typeface="+mn-ea"/>
                          <a:cs typeface="+mn-cs"/>
                        </a:rPr>
                        <a:t>cykel </a:t>
                      </a:r>
                      <a:r>
                        <a:rPr lang="da-DK" sz="1400" b="0" kern="1200" dirty="0">
                          <a:solidFill>
                            <a:schemeClr val="dk1"/>
                          </a:solidFill>
                          <a:latin typeface="+mn-lt"/>
                          <a:ea typeface="+mn-ea"/>
                          <a:cs typeface="+mn-cs"/>
                        </a:rPr>
                        <a:t>(motoriseret færdsel reguleres i anden lovgivning).</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a-DK" sz="1400" kern="1200" dirty="0">
                        <a:solidFill>
                          <a:schemeClr val="dk1"/>
                        </a:solidFill>
                        <a:latin typeface="+mn-lt"/>
                        <a:ea typeface="+mn-ea"/>
                        <a:cs typeface="+mn-cs"/>
                      </a:endParaRPr>
                    </a:p>
                    <a:p>
                      <a:pPr marL="742950" lvl="1" indent="-285750">
                        <a:buFont typeface="Wingdings" panose="05000000000000000000" pitchFamily="2" charset="2"/>
                        <a:buChar char="§"/>
                      </a:pPr>
                      <a:r>
                        <a:rPr lang="da-DK" sz="1400" u="none" dirty="0"/>
                        <a:t>Giver </a:t>
                      </a:r>
                      <a:r>
                        <a:rPr lang="da-DK" sz="1400" b="1" u="none" dirty="0"/>
                        <a:t>ikke</a:t>
                      </a:r>
                      <a:r>
                        <a:rPr lang="da-DK" sz="1400" u="none" dirty="0"/>
                        <a:t> adgang til ophold – modsat §§ 22, 23, 24 og 25.</a:t>
                      </a:r>
                    </a:p>
                    <a:p>
                      <a:pPr marL="457200" lvl="1" indent="0">
                        <a:buFont typeface="Wingdings" panose="05000000000000000000" pitchFamily="2" charset="2"/>
                        <a:buNone/>
                      </a:pPr>
                      <a:endParaRPr lang="da-DK" sz="1400" dirty="0"/>
                    </a:p>
                    <a:p>
                      <a:pPr marL="742950" lvl="1" indent="-285750">
                        <a:buFont typeface="Wingdings" panose="05000000000000000000" pitchFamily="2" charset="2"/>
                        <a:buChar char="§"/>
                      </a:pPr>
                      <a:r>
                        <a:rPr lang="da-DK" sz="1400" dirty="0"/>
                        <a:t>Bestemmelsen gælder alene for private veje og stier (modsat offentlige veje og stier).</a:t>
                      </a:r>
                    </a:p>
                    <a:p>
                      <a:pPr lvl="1"/>
                      <a:endParaRPr lang="da-DK" sz="1600" dirty="0"/>
                    </a:p>
                    <a:p>
                      <a:pPr marL="288000" lvl="1" indent="0">
                        <a:buNone/>
                      </a:pPr>
                      <a:endParaRPr lang="da-DK" i="1" dirty="0"/>
                    </a:p>
                    <a:p>
                      <a:pPr marL="288000" lvl="1" indent="0">
                        <a:buNone/>
                      </a:pPr>
                      <a:endParaRPr lang="da-DK" i="1" dirty="0"/>
                    </a:p>
                  </a:txBody>
                  <a:tcPr/>
                </a:tc>
                <a:extLst>
                  <a:ext uri="{0D108BD9-81ED-4DB2-BD59-A6C34878D82A}">
                    <a16:rowId xmlns:a16="http://schemas.microsoft.com/office/drawing/2014/main" val="1562875844"/>
                  </a:ext>
                </a:extLst>
              </a:tr>
            </a:tbl>
          </a:graphicData>
        </a:graphic>
      </p:graphicFrame>
    </p:spTree>
    <p:extLst>
      <p:ext uri="{BB962C8B-B14F-4D97-AF65-F5344CB8AC3E}">
        <p14:creationId xmlns:p14="http://schemas.microsoft.com/office/powerpoint/2010/main" val="4164436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Det retlige grundlag</a:t>
            </a:r>
          </a:p>
        </p:txBody>
      </p:sp>
      <p:sp>
        <p:nvSpPr>
          <p:cNvPr id="4" name="Pladsholder til indhold 3">
            <a:extLst>
              <a:ext uri="{FF2B5EF4-FFF2-40B4-BE49-F238E27FC236}">
                <a16:creationId xmlns:a16="http://schemas.microsoft.com/office/drawing/2014/main" id="{4DEA0E7C-12E5-8BD5-8DDA-90FBE0ED74ED}"/>
              </a:ext>
            </a:extLst>
          </p:cNvPr>
          <p:cNvSpPr>
            <a:spLocks noGrp="1"/>
          </p:cNvSpPr>
          <p:nvPr>
            <p:ph idx="1"/>
          </p:nvPr>
        </p:nvSpPr>
        <p:spPr/>
        <p:txBody>
          <a:bodyPr/>
          <a:lstStyle/>
          <a:p>
            <a:pPr algn="just"/>
            <a:r>
              <a:rPr lang="da-DK" b="0" i="0" dirty="0">
                <a:solidFill>
                  <a:srgbClr val="212529"/>
                </a:solidFill>
                <a:effectLst/>
              </a:rPr>
              <a:t>Det fremgår af miljøbeskyttelseslovens § 28, stk. 1, at kommunen kan meddele tilladelse til </a:t>
            </a:r>
            <a:r>
              <a:rPr lang="da-DK" b="0" i="1" dirty="0">
                <a:solidFill>
                  <a:srgbClr val="212529"/>
                </a:solidFill>
                <a:effectLst/>
              </a:rPr>
              <a:t>udledning</a:t>
            </a:r>
            <a:r>
              <a:rPr lang="da-DK" b="0" i="0" dirty="0">
                <a:solidFill>
                  <a:srgbClr val="212529"/>
                </a:solidFill>
                <a:effectLst/>
              </a:rPr>
              <a:t> af spildevand til bl.a. vandløb.</a:t>
            </a:r>
          </a:p>
          <a:p>
            <a:pPr algn="just"/>
            <a:r>
              <a:rPr lang="da-DK" b="0" i="0" dirty="0">
                <a:solidFill>
                  <a:srgbClr val="212529"/>
                </a:solidFill>
                <a:effectLst/>
              </a:rPr>
              <a:t>Efter miljøbeskyttelseslovens § 28, stk. 3, kan kommunen meddele tilladelse til </a:t>
            </a:r>
            <a:r>
              <a:rPr lang="da-DK" b="0" i="1" dirty="0">
                <a:solidFill>
                  <a:srgbClr val="212529"/>
                </a:solidFill>
                <a:effectLst/>
              </a:rPr>
              <a:t>tilslutning</a:t>
            </a:r>
            <a:r>
              <a:rPr lang="da-DK" b="0" i="0" dirty="0">
                <a:solidFill>
                  <a:srgbClr val="212529"/>
                </a:solidFill>
                <a:effectLst/>
              </a:rPr>
              <a:t> af spildevand til anlæg, der tilhører spildevandsforsyningsselskaber.</a:t>
            </a:r>
          </a:p>
          <a:p>
            <a:pPr marL="0" indent="0" algn="just">
              <a:buNone/>
            </a:pPr>
            <a:endParaRPr lang="da-DK" b="0" i="0" dirty="0">
              <a:solidFill>
                <a:srgbClr val="212529"/>
              </a:solidFill>
              <a:effectLst/>
            </a:endParaRPr>
          </a:p>
          <a:p>
            <a:pPr algn="just"/>
            <a:r>
              <a:rPr lang="da-DK" dirty="0">
                <a:solidFill>
                  <a:srgbClr val="212529"/>
                </a:solidFill>
              </a:rPr>
              <a:t>Vandløb &gt;&lt; spildevandsteknisk anlæg</a:t>
            </a:r>
            <a:endParaRPr lang="da-DK" b="0" i="0" dirty="0">
              <a:solidFill>
                <a:srgbClr val="212529"/>
              </a:solidFill>
              <a:effectLst/>
            </a:endParaRPr>
          </a:p>
          <a:p>
            <a:pPr algn="just"/>
            <a:endParaRPr lang="da-DK" dirty="0"/>
          </a:p>
        </p:txBody>
      </p:sp>
      <p:sp>
        <p:nvSpPr>
          <p:cNvPr id="3" name="Pladsholder til dato 2"/>
          <p:cNvSpPr>
            <a:spLocks noGrp="1"/>
          </p:cNvSpPr>
          <p:nvPr>
            <p:ph type="dt" sz="half" idx="10"/>
          </p:nvPr>
        </p:nvSpPr>
        <p:spPr/>
        <p:txBody>
          <a:bodyPr/>
          <a:lstStyle/>
          <a:p>
            <a:fld id="{7D924E60-DCA0-43BF-9940-B62814A0A186}" type="datetime5">
              <a:rPr lang="da-DK" noProof="0" smtClean="0"/>
              <a:t>november 2025</a:t>
            </a:fld>
            <a:endParaRPr lang="da-DK" noProof="0"/>
          </a:p>
        </p:txBody>
      </p:sp>
    </p:spTree>
    <p:extLst>
      <p:ext uri="{BB962C8B-B14F-4D97-AF65-F5344CB8AC3E}">
        <p14:creationId xmlns:p14="http://schemas.microsoft.com/office/powerpoint/2010/main" val="3734274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5436A1C-583A-B96A-AB0B-EAF50B65C1FD}"/>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5" name="Titel 1">
            <a:extLst>
              <a:ext uri="{FF2B5EF4-FFF2-40B4-BE49-F238E27FC236}">
                <a16:creationId xmlns:a16="http://schemas.microsoft.com/office/drawing/2014/main" id="{2E29D9B5-11B4-FB7D-520A-CB5DA8805364}"/>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Veje og stier</a:t>
            </a:r>
          </a:p>
        </p:txBody>
      </p:sp>
      <p:sp>
        <p:nvSpPr>
          <p:cNvPr id="6" name="Tekstfelt 5">
            <a:extLst>
              <a:ext uri="{FF2B5EF4-FFF2-40B4-BE49-F238E27FC236}">
                <a16:creationId xmlns:a16="http://schemas.microsoft.com/office/drawing/2014/main" id="{CCF29A67-3112-0FC6-1941-970F7D6D8164}"/>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GENERELLE BETRAGTNINGER UD FRA KLAGESAGERNE</a:t>
            </a:r>
            <a:endParaRPr lang="da-DK" sz="1600" dirty="0"/>
          </a:p>
          <a:p>
            <a:pPr>
              <a:lnSpc>
                <a:spcPts val="1600"/>
              </a:lnSpc>
            </a:pPr>
            <a:endParaRPr lang="da-DK" sz="1200" dirty="0"/>
          </a:p>
        </p:txBody>
      </p:sp>
      <p:graphicFrame>
        <p:nvGraphicFramePr>
          <p:cNvPr id="7" name="Tabel 6">
            <a:extLst>
              <a:ext uri="{FF2B5EF4-FFF2-40B4-BE49-F238E27FC236}">
                <a16:creationId xmlns:a16="http://schemas.microsoft.com/office/drawing/2014/main" id="{53497481-C15D-55F5-636D-C53A50C83311}"/>
              </a:ext>
            </a:extLst>
          </p:cNvPr>
          <p:cNvGraphicFramePr>
            <a:graphicFrameLocks noGrp="1"/>
          </p:cNvGraphicFramePr>
          <p:nvPr>
            <p:extLst>
              <p:ext uri="{D42A27DB-BD31-4B8C-83A1-F6EECF244321}">
                <p14:modId xmlns:p14="http://schemas.microsoft.com/office/powerpoint/2010/main" val="3038588764"/>
              </p:ext>
            </p:extLst>
          </p:nvPr>
        </p:nvGraphicFramePr>
        <p:xfrm>
          <a:off x="102637" y="2814764"/>
          <a:ext cx="8938726" cy="3061170"/>
        </p:xfrm>
        <a:graphic>
          <a:graphicData uri="http://schemas.openxmlformats.org/drawingml/2006/table">
            <a:tbl>
              <a:tblPr firstRow="1" bandRow="1">
                <a:tableStyleId>{21E4AEA4-8DFA-4A89-87EB-49C32662AFE0}</a:tableStyleId>
              </a:tblPr>
              <a:tblGrid>
                <a:gridCol w="3485648">
                  <a:extLst>
                    <a:ext uri="{9D8B030D-6E8A-4147-A177-3AD203B41FA5}">
                      <a16:colId xmlns:a16="http://schemas.microsoft.com/office/drawing/2014/main" val="1337201638"/>
                    </a:ext>
                  </a:extLst>
                </a:gridCol>
                <a:gridCol w="5453078">
                  <a:extLst>
                    <a:ext uri="{9D8B030D-6E8A-4147-A177-3AD203B41FA5}">
                      <a16:colId xmlns:a16="http://schemas.microsoft.com/office/drawing/2014/main" val="44308279"/>
                    </a:ext>
                  </a:extLst>
                </a:gridCol>
              </a:tblGrid>
              <a:tr h="252150">
                <a:tc>
                  <a:txBody>
                    <a:bodyPr/>
                    <a:lstStyle/>
                    <a:p>
                      <a:r>
                        <a:rPr lang="da-DK" sz="1400" dirty="0"/>
                        <a:t>NBL § 26, stk. 1</a:t>
                      </a:r>
                    </a:p>
                  </a:txBody>
                  <a:tcPr/>
                </a:tc>
                <a:tc>
                  <a:txBody>
                    <a:bodyPr/>
                    <a:lstStyle/>
                    <a:p>
                      <a:r>
                        <a:rPr lang="da-DK" sz="1400" b="1" dirty="0"/>
                        <a:t>Hvordan skal man forstå udtrykket ”veje og stier”?</a:t>
                      </a:r>
                      <a:endParaRPr lang="da-DK" sz="1400" dirty="0"/>
                    </a:p>
                  </a:txBody>
                  <a:tcPr/>
                </a:tc>
                <a:extLst>
                  <a:ext uri="{0D108BD9-81ED-4DB2-BD59-A6C34878D82A}">
                    <a16:rowId xmlns:a16="http://schemas.microsoft.com/office/drawing/2014/main" val="2841954980"/>
                  </a:ext>
                </a:extLst>
              </a:tr>
              <a:tr h="2756370">
                <a:tc>
                  <a:txBody>
                    <a:bodyPr/>
                    <a:lstStyle/>
                    <a:p>
                      <a:r>
                        <a:rPr lang="da-DK" sz="1400" dirty="0"/>
                        <a:t>Adgangen til </a:t>
                      </a:r>
                      <a:r>
                        <a:rPr lang="da-DK" sz="1400" b="0" u="none" dirty="0"/>
                        <a:t>færdsel</a:t>
                      </a:r>
                      <a:r>
                        <a:rPr lang="da-DK" sz="1400" dirty="0"/>
                        <a:t> ad </a:t>
                      </a:r>
                      <a:r>
                        <a:rPr lang="da-DK" sz="1400" b="1" u="sng" dirty="0"/>
                        <a:t>veje og stier</a:t>
                      </a:r>
                      <a:r>
                        <a:rPr lang="da-DK" sz="1400" dirty="0"/>
                        <a:t> i det åbne land kan, for så vidt angår færdsel til fods eller på cykel, af ejeren ved skiltning efter bestemmelserne i mark- og vejfredslovens § 17 kun helt eller delvis forbydes, hvis færdslen er til gene for den erhvervsmæssige udnyttelse af ejendommen, hvis den i særlig grad generer privatlivets fred, eller hvis der er behov for beskyttelse af plante- og dyreliv. Adgang sker på eget ansvar.</a:t>
                      </a:r>
                    </a:p>
                    <a:p>
                      <a:endParaRPr lang="da-DK" sz="1400" dirty="0"/>
                    </a:p>
                  </a:txBody>
                  <a:tcPr/>
                </a:tc>
                <a:tc>
                  <a:txBody>
                    <a:bodyPr/>
                    <a:lstStyle/>
                    <a:p>
                      <a:pPr marL="742950" lvl="1" indent="-285750">
                        <a:buFont typeface="Wingdings" panose="05000000000000000000" pitchFamily="2" charset="2"/>
                        <a:buChar char="§"/>
                      </a:pPr>
                      <a:r>
                        <a:rPr lang="da-DK" sz="1400" b="1" u="none" dirty="0"/>
                        <a:t>Permanente</a:t>
                      </a:r>
                      <a:r>
                        <a:rPr lang="da-DK" sz="1400" u="none" dirty="0"/>
                        <a:t>, </a:t>
                      </a:r>
                      <a:r>
                        <a:rPr lang="da-DK" sz="1400" b="1" u="none" dirty="0"/>
                        <a:t>menneskabte</a:t>
                      </a:r>
                      <a:r>
                        <a:rPr lang="da-DK" sz="1400" u="none" dirty="0"/>
                        <a:t> </a:t>
                      </a:r>
                      <a:r>
                        <a:rPr lang="da-DK" sz="1400" b="1" u="none" dirty="0"/>
                        <a:t>færdselsbaner</a:t>
                      </a:r>
                    </a:p>
                    <a:p>
                      <a:pPr marL="1200150" lvl="2" indent="-285750">
                        <a:buFont typeface="Wingdings" panose="05000000000000000000" pitchFamily="2" charset="2"/>
                        <a:buChar char="§"/>
                      </a:pPr>
                      <a:r>
                        <a:rPr lang="da-DK" sz="1400" i="1" u="none" dirty="0"/>
                        <a:t>Modsat</a:t>
                      </a:r>
                      <a:r>
                        <a:rPr lang="da-DK" sz="1400" u="none" dirty="0"/>
                        <a:t>: Midlertidige kørespor, dyreveksler, brandbælter, indkørsler til gårdspladser, havegange og lignende.</a:t>
                      </a:r>
                    </a:p>
                    <a:p>
                      <a:pPr marL="1200150" lvl="2" indent="-285750">
                        <a:buFont typeface="Wingdings" panose="05000000000000000000" pitchFamily="2" charset="2"/>
                        <a:buChar char="§"/>
                      </a:pPr>
                      <a:r>
                        <a:rPr lang="da-DK" sz="1400" u="none" dirty="0"/>
                        <a:t>Forskellen på veje og stier kan ses som muligheden for færdsel med et 4-hjulet køretøj. (Definitorisk men ikke afgørende for § 26).</a:t>
                      </a:r>
                    </a:p>
                    <a:p>
                      <a:pPr marL="742950" lvl="1" indent="-285750">
                        <a:buFont typeface="Wingdings" panose="05000000000000000000" pitchFamily="2" charset="2"/>
                        <a:buChar char="§"/>
                      </a:pPr>
                      <a:r>
                        <a:rPr lang="da-DK" sz="1400" u="none" dirty="0"/>
                        <a:t>Behøver ikke at være udlagt i matriklen eller tinglyst på ejendommen. </a:t>
                      </a:r>
                      <a:r>
                        <a:rPr lang="da-DK" sz="900" i="1" u="none" dirty="0"/>
                        <a:t>(Se f.eks. 22/08728)</a:t>
                      </a:r>
                      <a:r>
                        <a:rPr lang="da-DK" sz="1400" i="1" u="none" dirty="0"/>
                        <a:t>.</a:t>
                      </a:r>
                      <a:endParaRPr lang="da-DK" sz="1400" u="none" dirty="0"/>
                    </a:p>
                    <a:p>
                      <a:pPr marL="457200" lvl="1" indent="0">
                        <a:buFont typeface="Wingdings" panose="05000000000000000000" pitchFamily="2" charset="2"/>
                        <a:buNone/>
                      </a:pPr>
                      <a:endParaRPr lang="da-DK" sz="1400" dirty="0"/>
                    </a:p>
                    <a:p>
                      <a:pPr marL="573750" lvl="1" indent="-285750">
                        <a:buFont typeface="Arial" panose="020B0604020202020204" pitchFamily="34" charset="0"/>
                        <a:buChar char="•"/>
                      </a:pPr>
                      <a:endParaRPr lang="da-DK" i="1" dirty="0"/>
                    </a:p>
                  </a:txBody>
                  <a:tcPr/>
                </a:tc>
                <a:extLst>
                  <a:ext uri="{0D108BD9-81ED-4DB2-BD59-A6C34878D82A}">
                    <a16:rowId xmlns:a16="http://schemas.microsoft.com/office/drawing/2014/main" val="1562875844"/>
                  </a:ext>
                </a:extLst>
              </a:tr>
            </a:tbl>
          </a:graphicData>
        </a:graphic>
      </p:graphicFrame>
    </p:spTree>
    <p:extLst>
      <p:ext uri="{BB962C8B-B14F-4D97-AF65-F5344CB8AC3E}">
        <p14:creationId xmlns:p14="http://schemas.microsoft.com/office/powerpoint/2010/main" val="2089454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8107AC-B2E8-7F98-0377-5DEA2E69C020}"/>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5" name="Titel 1">
            <a:extLst>
              <a:ext uri="{FF2B5EF4-FFF2-40B4-BE49-F238E27FC236}">
                <a16:creationId xmlns:a16="http://schemas.microsoft.com/office/drawing/2014/main" id="{E23862B2-D7A3-C348-0784-FC8FCBA34E82}"/>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Veje og stier</a:t>
            </a:r>
          </a:p>
        </p:txBody>
      </p:sp>
      <p:sp>
        <p:nvSpPr>
          <p:cNvPr id="6" name="Tekstfelt 5">
            <a:extLst>
              <a:ext uri="{FF2B5EF4-FFF2-40B4-BE49-F238E27FC236}">
                <a16:creationId xmlns:a16="http://schemas.microsoft.com/office/drawing/2014/main" id="{80F6C475-03DB-8517-4617-A0325B4BD4D8}"/>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sz="1600" dirty="0"/>
              <a:t>PERMANENT MENNESKESKABT FÆRDSELSBANE – ALTID EN KONKRET VURDERING</a:t>
            </a:r>
          </a:p>
          <a:p>
            <a:pPr>
              <a:lnSpc>
                <a:spcPts val="1600"/>
              </a:lnSpc>
            </a:pPr>
            <a:endParaRPr lang="da-DK" sz="1200" dirty="0"/>
          </a:p>
        </p:txBody>
      </p:sp>
      <p:graphicFrame>
        <p:nvGraphicFramePr>
          <p:cNvPr id="9" name="Tabel 8">
            <a:extLst>
              <a:ext uri="{FF2B5EF4-FFF2-40B4-BE49-F238E27FC236}">
                <a16:creationId xmlns:a16="http://schemas.microsoft.com/office/drawing/2014/main" id="{0D0547DB-65B5-5DBB-0300-8425094768EA}"/>
              </a:ext>
            </a:extLst>
          </p:cNvPr>
          <p:cNvGraphicFramePr>
            <a:graphicFrameLocks noGrp="1"/>
          </p:cNvGraphicFramePr>
          <p:nvPr>
            <p:extLst>
              <p:ext uri="{D42A27DB-BD31-4B8C-83A1-F6EECF244321}">
                <p14:modId xmlns:p14="http://schemas.microsoft.com/office/powerpoint/2010/main" val="1503462009"/>
              </p:ext>
            </p:extLst>
          </p:nvPr>
        </p:nvGraphicFramePr>
        <p:xfrm>
          <a:off x="529389" y="2819905"/>
          <a:ext cx="8085222" cy="3959860"/>
        </p:xfrm>
        <a:graphic>
          <a:graphicData uri="http://schemas.openxmlformats.org/drawingml/2006/table">
            <a:tbl>
              <a:tblPr firstRow="1" bandRow="1">
                <a:tableStyleId>{21E4AEA4-8DFA-4A89-87EB-49C32662AFE0}</a:tableStyleId>
              </a:tblPr>
              <a:tblGrid>
                <a:gridCol w="4042611">
                  <a:extLst>
                    <a:ext uri="{9D8B030D-6E8A-4147-A177-3AD203B41FA5}">
                      <a16:colId xmlns:a16="http://schemas.microsoft.com/office/drawing/2014/main" val="847059394"/>
                    </a:ext>
                  </a:extLst>
                </a:gridCol>
                <a:gridCol w="4042611">
                  <a:extLst>
                    <a:ext uri="{9D8B030D-6E8A-4147-A177-3AD203B41FA5}">
                      <a16:colId xmlns:a16="http://schemas.microsoft.com/office/drawing/2014/main" val="380628179"/>
                    </a:ext>
                  </a:extLst>
                </a:gridCol>
              </a:tblGrid>
              <a:tr h="370840">
                <a:tc>
                  <a:txBody>
                    <a:bodyPr/>
                    <a:lstStyle/>
                    <a:p>
                      <a:r>
                        <a:rPr lang="da-DK" dirty="0"/>
                        <a:t>Permanent</a:t>
                      </a:r>
                    </a:p>
                  </a:txBody>
                  <a:tcPr/>
                </a:tc>
                <a:tc>
                  <a:txBody>
                    <a:bodyPr/>
                    <a:lstStyle/>
                    <a:p>
                      <a:r>
                        <a:rPr lang="da-DK" dirty="0"/>
                        <a:t>Menneskeskabt</a:t>
                      </a:r>
                    </a:p>
                  </a:txBody>
                  <a:tcPr/>
                </a:tc>
                <a:extLst>
                  <a:ext uri="{0D108BD9-81ED-4DB2-BD59-A6C34878D82A}">
                    <a16:rowId xmlns:a16="http://schemas.microsoft.com/office/drawing/2014/main" val="836092999"/>
                  </a:ext>
                </a:extLst>
              </a:tr>
              <a:tr h="370840">
                <a:tc rowSpan="4">
                  <a:txBody>
                    <a:bodyPr/>
                    <a:lstStyle/>
                    <a:p>
                      <a:r>
                        <a:rPr lang="da-DK" sz="1050" dirty="0"/>
                        <a:t>Hvilke elementer indgår i vurderingen?</a:t>
                      </a:r>
                    </a:p>
                    <a:p>
                      <a:pPr marL="171450" indent="-171450">
                        <a:buFontTx/>
                        <a:buChar char="-"/>
                      </a:pPr>
                      <a:r>
                        <a:rPr lang="da-DK" sz="1050" dirty="0"/>
                        <a:t>Kortmateriale</a:t>
                      </a:r>
                    </a:p>
                    <a:p>
                      <a:pPr marL="628650" lvl="1" indent="-171450">
                        <a:buFontTx/>
                        <a:buChar char="-"/>
                      </a:pPr>
                      <a:r>
                        <a:rPr lang="da-DK" sz="1050" dirty="0"/>
                        <a:t>Luftfotos/</a:t>
                      </a:r>
                      <a:r>
                        <a:rPr lang="da-DK" sz="1050" dirty="0" err="1"/>
                        <a:t>ortofotos</a:t>
                      </a:r>
                      <a:endParaRPr lang="da-DK" sz="1050" dirty="0"/>
                    </a:p>
                    <a:p>
                      <a:pPr marL="628650" lvl="1" indent="-171450">
                        <a:buFontTx/>
                        <a:buChar char="-"/>
                      </a:pPr>
                      <a:r>
                        <a:rPr lang="da-DK" sz="1050" dirty="0"/>
                        <a:t>Høje og lave målebordsblade</a:t>
                      </a:r>
                    </a:p>
                    <a:p>
                      <a:pPr marL="628650" lvl="1" indent="-171450">
                        <a:buFontTx/>
                        <a:buChar char="-"/>
                      </a:pPr>
                      <a:r>
                        <a:rPr lang="da-DK" sz="1050" dirty="0"/>
                        <a:t>Topografiske kort</a:t>
                      </a:r>
                    </a:p>
                    <a:p>
                      <a:pPr marL="628650" lvl="1" indent="-171450">
                        <a:buFontTx/>
                        <a:buChar char="-"/>
                      </a:pPr>
                      <a:r>
                        <a:rPr lang="da-DK" sz="1050" dirty="0"/>
                        <a:t>Skråfotos</a:t>
                      </a:r>
                    </a:p>
                    <a:p>
                      <a:pPr marL="628650" lvl="1" indent="-171450">
                        <a:buFontTx/>
                        <a:buChar char="-"/>
                      </a:pPr>
                      <a:r>
                        <a:rPr lang="da-DK" sz="1050" dirty="0"/>
                        <a:t>Google streetview</a:t>
                      </a:r>
                    </a:p>
                    <a:p>
                      <a:pPr marL="171450" lvl="0" indent="-171450">
                        <a:buFontTx/>
                        <a:buChar char="-"/>
                      </a:pPr>
                      <a:r>
                        <a:rPr lang="da-DK" sz="1050" dirty="0"/>
                        <a:t>Sagens oplysninger i øvrigt</a:t>
                      </a:r>
                    </a:p>
                    <a:p>
                      <a:pPr marL="628650" lvl="1" indent="-171450">
                        <a:buFontTx/>
                        <a:buChar char="-"/>
                      </a:pPr>
                      <a:r>
                        <a:rPr lang="da-DK" sz="1050" dirty="0"/>
                        <a:t>Billedmateriale fra sagens parter</a:t>
                      </a:r>
                    </a:p>
                    <a:p>
                      <a:pPr marL="628650" lvl="1" indent="-171450">
                        <a:buFontTx/>
                        <a:buChar char="-"/>
                      </a:pPr>
                      <a:r>
                        <a:rPr lang="da-DK" sz="1050" dirty="0"/>
                        <a:t>Besigtigelsesnotater samt billeder fra kommunen</a:t>
                      </a:r>
                    </a:p>
                    <a:p>
                      <a:pPr marL="628650" lvl="1" indent="-171450">
                        <a:buFontTx/>
                        <a:buChar char="-"/>
                      </a:pPr>
                      <a:r>
                        <a:rPr lang="da-DK" sz="1050" dirty="0"/>
                        <a:t>Sekretariats-/nævnsbesigtigelse</a:t>
                      </a:r>
                    </a:p>
                    <a:p>
                      <a:pPr marL="171450" lvl="0" indent="-171450">
                        <a:buFontTx/>
                        <a:buChar char="-"/>
                      </a:pPr>
                      <a:r>
                        <a:rPr lang="da-DK" sz="1050" dirty="0"/>
                        <a:t>Støtteargumenter</a:t>
                      </a:r>
                    </a:p>
                    <a:p>
                      <a:pPr marL="628650" lvl="1" indent="-171450">
                        <a:buFontTx/>
                        <a:buChar char="-"/>
                      </a:pPr>
                      <a:r>
                        <a:rPr lang="da-DK" sz="1050" dirty="0"/>
                        <a:t>Høringssvar eller lignende fra andre end sagens parter</a:t>
                      </a:r>
                    </a:p>
                    <a:p>
                      <a:pPr marL="171450" lvl="0" indent="-171450">
                        <a:buFontTx/>
                        <a:buChar char="-"/>
                      </a:pPr>
                      <a:r>
                        <a:rPr lang="da-DK" sz="1050" dirty="0"/>
                        <a:t>Andre forhold</a:t>
                      </a:r>
                    </a:p>
                    <a:p>
                      <a:pPr marL="628650" lvl="1" indent="-171450">
                        <a:buFontTx/>
                        <a:buChar char="-"/>
                      </a:pPr>
                      <a:r>
                        <a:rPr lang="da-DK" sz="1050" dirty="0"/>
                        <a:t>Det kan være af mindre eller uden betydning, hvis et historisk forløb i mindre grad har flyttet sig over tid</a:t>
                      </a:r>
                    </a:p>
                    <a:p>
                      <a:pPr marL="628650" lvl="1" indent="-171450">
                        <a:buFontTx/>
                        <a:buChar char="-"/>
                      </a:pPr>
                      <a:r>
                        <a:rPr lang="da-DK" sz="1050" dirty="0"/>
                        <a:t>Midlertidigt arbejdsspor – formålet med anlæggelsen</a:t>
                      </a:r>
                    </a:p>
                    <a:p>
                      <a:pPr marL="1085850" lvl="2" indent="-171450">
                        <a:buFontTx/>
                        <a:buChar char="-"/>
                      </a:pPr>
                      <a:r>
                        <a:rPr lang="da-DK" sz="1050" dirty="0"/>
                        <a:t>Er det </a:t>
                      </a:r>
                      <a:r>
                        <a:rPr lang="da-DK" sz="1050" i="1" dirty="0"/>
                        <a:t>påvist</a:t>
                      </a:r>
                      <a:r>
                        <a:rPr lang="da-DK" sz="1050" i="0" dirty="0"/>
                        <a:t>, at sporet er midlertidigt </a:t>
                      </a:r>
                      <a:endParaRPr lang="da-DK" sz="1050" dirty="0"/>
                    </a:p>
                  </a:txBody>
                  <a:tcPr>
                    <a:solidFill>
                      <a:schemeClr val="accent2">
                        <a:lumMod val="40000"/>
                        <a:lumOff val="60000"/>
                      </a:schemeClr>
                    </a:solidFill>
                  </a:tcPr>
                </a:tc>
                <a:tc>
                  <a:txBody>
                    <a:bodyPr/>
                    <a:lstStyle/>
                    <a:p>
                      <a:pPr marL="285750" indent="-285750">
                        <a:buFontTx/>
                        <a:buChar char="-"/>
                      </a:pPr>
                      <a:r>
                        <a:rPr lang="da-DK" sz="1400" dirty="0"/>
                        <a:t>Karakteren af forløbet</a:t>
                      </a:r>
                    </a:p>
                    <a:p>
                      <a:pPr marL="742950" lvl="1" indent="-285750">
                        <a:buFontTx/>
                        <a:buChar char="-"/>
                      </a:pPr>
                      <a:r>
                        <a:rPr lang="da-DK" sz="1400" dirty="0"/>
                        <a:t>To hjulspor</a:t>
                      </a:r>
                    </a:p>
                    <a:p>
                      <a:pPr marL="742950" lvl="1" indent="-285750">
                        <a:buFontTx/>
                        <a:buChar char="-"/>
                      </a:pPr>
                      <a:r>
                        <a:rPr lang="da-DK" sz="1400" dirty="0"/>
                        <a:t>Et trampespor</a:t>
                      </a:r>
                    </a:p>
                    <a:p>
                      <a:pPr marL="742950" lvl="1" indent="-285750">
                        <a:buFontTx/>
                        <a:buChar char="-"/>
                      </a:pPr>
                      <a:r>
                        <a:rPr lang="da-DK" sz="1400" dirty="0"/>
                        <a:t>Befæstet (ikke et krav)</a:t>
                      </a:r>
                    </a:p>
                    <a:p>
                      <a:pPr marL="457200" lvl="1" indent="0">
                        <a:buFontTx/>
                        <a:buNone/>
                      </a:pPr>
                      <a:endParaRPr lang="da-DK" sz="1400" dirty="0"/>
                    </a:p>
                  </a:txBody>
                  <a:tcPr>
                    <a:solidFill>
                      <a:schemeClr val="accent2">
                        <a:lumMod val="40000"/>
                        <a:lumOff val="60000"/>
                      </a:schemeClr>
                    </a:solidFill>
                  </a:tcPr>
                </a:tc>
                <a:extLst>
                  <a:ext uri="{0D108BD9-81ED-4DB2-BD59-A6C34878D82A}">
                    <a16:rowId xmlns:a16="http://schemas.microsoft.com/office/drawing/2014/main" val="3988424608"/>
                  </a:ext>
                </a:extLst>
              </a:tr>
              <a:tr h="370840">
                <a:tc vMerge="1">
                  <a:txBody>
                    <a:bodyPr/>
                    <a:lstStyle/>
                    <a:p>
                      <a:endParaRPr lang="da-DK"/>
                    </a:p>
                  </a:txBody>
                  <a:tcPr/>
                </a:tc>
                <a:tc>
                  <a:txBody>
                    <a:bodyPr/>
                    <a:lstStyle/>
                    <a:p>
                      <a:pPr marL="0" lvl="0" indent="0">
                        <a:buFontTx/>
                        <a:buNone/>
                      </a:pPr>
                      <a:r>
                        <a:rPr lang="da-DK" sz="1200" i="1" dirty="0"/>
                        <a:t>Modsat: eks. dyreveksler</a:t>
                      </a:r>
                    </a:p>
                  </a:txBody>
                  <a:tcPr>
                    <a:solidFill>
                      <a:schemeClr val="accent2">
                        <a:lumMod val="40000"/>
                        <a:lumOff val="60000"/>
                      </a:schemeClr>
                    </a:solidFill>
                  </a:tcPr>
                </a:tc>
                <a:extLst>
                  <a:ext uri="{0D108BD9-81ED-4DB2-BD59-A6C34878D82A}">
                    <a16:rowId xmlns:a16="http://schemas.microsoft.com/office/drawing/2014/main" val="1401609017"/>
                  </a:ext>
                </a:extLst>
              </a:tr>
              <a:tr h="370840">
                <a:tc vMerge="1">
                  <a:txBody>
                    <a:bodyPr/>
                    <a:lstStyle/>
                    <a:p>
                      <a:endParaRPr lang="da-DK"/>
                    </a:p>
                  </a:txBody>
                  <a:tcPr/>
                </a:tc>
                <a:tc>
                  <a:txBody>
                    <a:bodyPr/>
                    <a:lstStyle/>
                    <a:p>
                      <a:r>
                        <a:rPr lang="da-DK" b="1" dirty="0">
                          <a:solidFill>
                            <a:schemeClr val="bg1"/>
                          </a:solidFill>
                        </a:rPr>
                        <a:t>Færdselsbane</a:t>
                      </a:r>
                    </a:p>
                  </a:txBody>
                  <a:tcPr>
                    <a:solidFill>
                      <a:schemeClr val="accent2"/>
                    </a:solidFill>
                  </a:tcPr>
                </a:tc>
                <a:extLst>
                  <a:ext uri="{0D108BD9-81ED-4DB2-BD59-A6C34878D82A}">
                    <a16:rowId xmlns:a16="http://schemas.microsoft.com/office/drawing/2014/main" val="1859772754"/>
                  </a:ext>
                </a:extLst>
              </a:tr>
              <a:tr h="370840">
                <a:tc vMerge="1">
                  <a:txBody>
                    <a:bodyPr/>
                    <a:lstStyle/>
                    <a:p>
                      <a:endParaRPr lang="da-DK" dirty="0"/>
                    </a:p>
                  </a:txBody>
                  <a:tcPr/>
                </a:tc>
                <a:tc>
                  <a:txBody>
                    <a:bodyPr/>
                    <a:lstStyle/>
                    <a:p>
                      <a:pPr marL="285750" indent="-285750">
                        <a:buFontTx/>
                        <a:buChar char="-"/>
                      </a:pPr>
                      <a:r>
                        <a:rPr lang="da-DK" sz="1400" dirty="0"/>
                        <a:t>Færdselsbane</a:t>
                      </a:r>
                    </a:p>
                    <a:p>
                      <a:pPr marL="742950" lvl="1" indent="-285750">
                        <a:buFontTx/>
                        <a:buChar char="-"/>
                      </a:pPr>
                      <a:r>
                        <a:rPr lang="da-DK" sz="1400" i="1" dirty="0"/>
                        <a:t>Modsat</a:t>
                      </a:r>
                      <a:r>
                        <a:rPr lang="da-DK" sz="1400" dirty="0"/>
                        <a:t> fladefærdsel</a:t>
                      </a:r>
                    </a:p>
                    <a:p>
                      <a:pPr marL="285750" lvl="0" indent="-285750">
                        <a:buFontTx/>
                        <a:buChar char="-"/>
                      </a:pPr>
                      <a:r>
                        <a:rPr lang="da-DK" sz="1400" dirty="0"/>
                        <a:t>Ikke krav om at forløbet skal være gennemgående eller føre til noget </a:t>
                      </a:r>
                      <a:r>
                        <a:rPr lang="da-DK" sz="900" i="1" dirty="0"/>
                        <a:t>(Se f.eks. 23/02552).</a:t>
                      </a:r>
                      <a:endParaRPr lang="da-DK" sz="1400" i="1" dirty="0"/>
                    </a:p>
                  </a:txBody>
                  <a:tcPr>
                    <a:solidFill>
                      <a:schemeClr val="accent2">
                        <a:lumMod val="40000"/>
                        <a:lumOff val="60000"/>
                      </a:schemeClr>
                    </a:solidFill>
                  </a:tcPr>
                </a:tc>
                <a:extLst>
                  <a:ext uri="{0D108BD9-81ED-4DB2-BD59-A6C34878D82A}">
                    <a16:rowId xmlns:a16="http://schemas.microsoft.com/office/drawing/2014/main" val="627949915"/>
                  </a:ext>
                </a:extLst>
              </a:tr>
              <a:tr h="370840">
                <a:tc>
                  <a:txBody>
                    <a:bodyPr/>
                    <a:lstStyle/>
                    <a:p>
                      <a:pPr marL="0" indent="0">
                        <a:buFontTx/>
                        <a:buNone/>
                      </a:pPr>
                      <a:r>
                        <a:rPr lang="da-DK" sz="1050" i="1" dirty="0"/>
                        <a:t>Modsat: eks. midlertidige kørespor</a:t>
                      </a:r>
                    </a:p>
                  </a:txBody>
                  <a:tcP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t>Modsat: eks. havegange, brandbælter, indkørsler til gårdspladser</a:t>
                      </a:r>
                    </a:p>
                  </a:txBody>
                  <a:tcPr>
                    <a:solidFill>
                      <a:schemeClr val="accent2">
                        <a:lumMod val="40000"/>
                        <a:lumOff val="60000"/>
                      </a:schemeClr>
                    </a:solidFill>
                  </a:tcPr>
                </a:tc>
                <a:extLst>
                  <a:ext uri="{0D108BD9-81ED-4DB2-BD59-A6C34878D82A}">
                    <a16:rowId xmlns:a16="http://schemas.microsoft.com/office/drawing/2014/main" val="848559809"/>
                  </a:ext>
                </a:extLst>
              </a:tr>
            </a:tbl>
          </a:graphicData>
        </a:graphic>
      </p:graphicFrame>
    </p:spTree>
    <p:extLst>
      <p:ext uri="{BB962C8B-B14F-4D97-AF65-F5344CB8AC3E}">
        <p14:creationId xmlns:p14="http://schemas.microsoft.com/office/powerpoint/2010/main" val="2061022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38B07A48-D795-DCF3-9FAE-9228236716CE}"/>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5" name="Titel 1">
            <a:extLst>
              <a:ext uri="{FF2B5EF4-FFF2-40B4-BE49-F238E27FC236}">
                <a16:creationId xmlns:a16="http://schemas.microsoft.com/office/drawing/2014/main" id="{220EB19B-B570-358C-92DF-34322E49330A}"/>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Veje og stier</a:t>
            </a:r>
          </a:p>
        </p:txBody>
      </p:sp>
      <p:sp>
        <p:nvSpPr>
          <p:cNvPr id="6" name="Tekstfelt 5">
            <a:extLst>
              <a:ext uri="{FF2B5EF4-FFF2-40B4-BE49-F238E27FC236}">
                <a16:creationId xmlns:a16="http://schemas.microsoft.com/office/drawing/2014/main" id="{B08BDE15-CE37-F72D-87C3-5D648F3D6743}"/>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sz="1400" dirty="0"/>
              <a:t>EKSEMPLER FRA PRAKSIS – DER VAR EN VEJ ELLER STI – 22/04392, 12. JUN. 2025, </a:t>
            </a:r>
            <a:r>
              <a:rPr lang="da-DK" sz="1400" dirty="0" err="1"/>
              <a:t>formandsafg</a:t>
            </a:r>
            <a:r>
              <a:rPr lang="da-DK" sz="1400" dirty="0"/>
              <a:t>.</a:t>
            </a:r>
          </a:p>
          <a:p>
            <a:pPr>
              <a:lnSpc>
                <a:spcPts val="1600"/>
              </a:lnSpc>
            </a:pPr>
            <a:endParaRPr lang="da-DK" sz="1200" dirty="0"/>
          </a:p>
        </p:txBody>
      </p:sp>
      <p:graphicFrame>
        <p:nvGraphicFramePr>
          <p:cNvPr id="7" name="Tabel 6">
            <a:extLst>
              <a:ext uri="{FF2B5EF4-FFF2-40B4-BE49-F238E27FC236}">
                <a16:creationId xmlns:a16="http://schemas.microsoft.com/office/drawing/2014/main" id="{63395B21-373B-56CF-9B9A-A9959BD0829F}"/>
              </a:ext>
            </a:extLst>
          </p:cNvPr>
          <p:cNvGraphicFramePr>
            <a:graphicFrameLocks noGrp="1"/>
          </p:cNvGraphicFramePr>
          <p:nvPr>
            <p:extLst>
              <p:ext uri="{D42A27DB-BD31-4B8C-83A1-F6EECF244321}">
                <p14:modId xmlns:p14="http://schemas.microsoft.com/office/powerpoint/2010/main" val="147640401"/>
              </p:ext>
            </p:extLst>
          </p:nvPr>
        </p:nvGraphicFramePr>
        <p:xfrm>
          <a:off x="2366939" y="2735004"/>
          <a:ext cx="6674424" cy="4066251"/>
        </p:xfrm>
        <a:graphic>
          <a:graphicData uri="http://schemas.openxmlformats.org/drawingml/2006/table">
            <a:tbl>
              <a:tblPr firstRow="1" bandRow="1">
                <a:tableStyleId>{21E4AEA4-8DFA-4A89-87EB-49C32662AFE0}</a:tableStyleId>
              </a:tblPr>
              <a:tblGrid>
                <a:gridCol w="2438463">
                  <a:extLst>
                    <a:ext uri="{9D8B030D-6E8A-4147-A177-3AD203B41FA5}">
                      <a16:colId xmlns:a16="http://schemas.microsoft.com/office/drawing/2014/main" val="1337201638"/>
                    </a:ext>
                  </a:extLst>
                </a:gridCol>
                <a:gridCol w="4235961">
                  <a:extLst>
                    <a:ext uri="{9D8B030D-6E8A-4147-A177-3AD203B41FA5}">
                      <a16:colId xmlns:a16="http://schemas.microsoft.com/office/drawing/2014/main" val="44308279"/>
                    </a:ext>
                  </a:extLst>
                </a:gridCol>
              </a:tblGrid>
              <a:tr h="271587">
                <a:tc>
                  <a:txBody>
                    <a:bodyPr/>
                    <a:lstStyle/>
                    <a:p>
                      <a:r>
                        <a:rPr lang="da-DK" sz="1400" dirty="0"/>
                        <a:t>Nævnets afgørelse</a:t>
                      </a:r>
                    </a:p>
                  </a:txBody>
                  <a:tcPr/>
                </a:tc>
                <a:tc>
                  <a:txBody>
                    <a:bodyPr/>
                    <a:lstStyle/>
                    <a:p>
                      <a:r>
                        <a:rPr lang="da-DK" sz="1400" b="1" dirty="0"/>
                        <a:t>Nævnets vurdering</a:t>
                      </a:r>
                      <a:endParaRPr lang="da-DK" sz="1400" dirty="0"/>
                    </a:p>
                  </a:txBody>
                  <a:tcPr/>
                </a:tc>
                <a:extLst>
                  <a:ext uri="{0D108BD9-81ED-4DB2-BD59-A6C34878D82A}">
                    <a16:rowId xmlns:a16="http://schemas.microsoft.com/office/drawing/2014/main" val="2841954980"/>
                  </a:ext>
                </a:extLst>
              </a:tr>
              <a:tr h="3761451">
                <a:tc>
                  <a:txBody>
                    <a:bodyPr/>
                    <a:lstStyle/>
                    <a:p>
                      <a:pPr marL="285750" indent="-285750">
                        <a:buFont typeface="Wingdings" panose="05000000000000000000" pitchFamily="2" charset="2"/>
                        <a:buChar char="§"/>
                      </a:pPr>
                      <a:r>
                        <a:rPr lang="da-DK" sz="1400" i="0" dirty="0"/>
                        <a:t>Nævnet stadfæstede kommunens afgørelse om afslag på nedlæggelse af en markvej</a:t>
                      </a:r>
                    </a:p>
                    <a:p>
                      <a:pPr marL="285750" indent="-285750">
                        <a:buFont typeface="Wingdings" panose="05000000000000000000" pitchFamily="2" charset="2"/>
                        <a:buChar char="§"/>
                      </a:pPr>
                      <a:r>
                        <a:rPr lang="da-DK" sz="1400" i="0" dirty="0"/>
                        <a:t>Markvejen forløb i skellet mellem to matrikler</a:t>
                      </a:r>
                    </a:p>
                    <a:p>
                      <a:pPr marL="285750" indent="-285750">
                        <a:buFont typeface="Wingdings" panose="05000000000000000000" pitchFamily="2" charset="2"/>
                        <a:buChar char="§"/>
                      </a:pPr>
                      <a:r>
                        <a:rPr lang="da-DK" sz="1400" i="0" dirty="0"/>
                        <a:t>Klager anførte bl.a. at der ikke var tale om en vej eller sti efter loven, at forløbet ikke førte nogen steder hen, og kommunens argumentation ikke var tilstrækkelig.</a:t>
                      </a:r>
                      <a:endParaRPr lang="da-DK" sz="1400" dirty="0"/>
                    </a:p>
                  </a:txBody>
                  <a:tcPr/>
                </a:tc>
                <a:tc>
                  <a:txBody>
                    <a:bodyPr/>
                    <a:lstStyle/>
                    <a:p>
                      <a:pPr marL="742950" lvl="1" indent="-285750">
                        <a:buFont typeface="Wingdings" panose="05000000000000000000" pitchFamily="2" charset="2"/>
                        <a:buChar char="§"/>
                      </a:pPr>
                      <a:r>
                        <a:rPr lang="da-DK" sz="1400" dirty="0"/>
                        <a:t>Nævnet fandt at der var tale om en permanent menneskeskabt færdselsbane, hvorfor stien var omfattet af § 26, stk. 1. </a:t>
                      </a:r>
                    </a:p>
                    <a:p>
                      <a:pPr marL="457200" lvl="1" indent="0">
                        <a:buFont typeface="Wingdings" panose="05000000000000000000" pitchFamily="2" charset="2"/>
                        <a:buNone/>
                      </a:pPr>
                      <a:endParaRPr lang="da-DK" sz="1400" dirty="0"/>
                    </a:p>
                    <a:p>
                      <a:pPr marL="742950" lvl="1" indent="-285750">
                        <a:buFont typeface="Wingdings" panose="05000000000000000000" pitchFamily="2" charset="2"/>
                        <a:buChar char="§"/>
                      </a:pPr>
                      <a:r>
                        <a:rPr lang="da-DK" sz="1400" dirty="0"/>
                        <a:t>Lagde vægt på</a:t>
                      </a:r>
                    </a:p>
                    <a:p>
                      <a:pPr marL="457200" lvl="1" indent="0">
                        <a:buFont typeface="Wingdings" panose="05000000000000000000" pitchFamily="2" charset="2"/>
                        <a:buNone/>
                      </a:pPr>
                      <a:endParaRPr lang="da-DK" sz="1400" dirty="0"/>
                    </a:p>
                    <a:p>
                      <a:pPr marL="742950" lvl="1" indent="-285750">
                        <a:buFontTx/>
                        <a:buChar char="-"/>
                      </a:pPr>
                      <a:r>
                        <a:rPr lang="da-DK" sz="1400" dirty="0"/>
                        <a:t>At vejen kunne erkendes tydeligt på bl.a. luftfotos, i forskelligt omfang fra forskellige perioder. </a:t>
                      </a:r>
                    </a:p>
                    <a:p>
                      <a:pPr marL="742950" lvl="1" indent="-285750">
                        <a:buFontTx/>
                        <a:buChar char="-"/>
                      </a:pPr>
                      <a:endParaRPr lang="da-DK" sz="1400" dirty="0"/>
                    </a:p>
                    <a:p>
                      <a:pPr marL="742950" lvl="1" indent="-285750">
                        <a:buFontTx/>
                        <a:buChar char="-"/>
                      </a:pPr>
                      <a:r>
                        <a:rPr lang="da-DK" sz="1400" dirty="0"/>
                        <a:t>Nævnet fandt det ikke sandsynliggjort, at der udelukkende skulle være tale om midlertidige spor efter kørsel med ATV.</a:t>
                      </a:r>
                    </a:p>
                  </a:txBody>
                  <a:tcPr/>
                </a:tc>
                <a:extLst>
                  <a:ext uri="{0D108BD9-81ED-4DB2-BD59-A6C34878D82A}">
                    <a16:rowId xmlns:a16="http://schemas.microsoft.com/office/drawing/2014/main" val="1562875844"/>
                  </a:ext>
                </a:extLst>
              </a:tr>
            </a:tbl>
          </a:graphicData>
        </a:graphic>
      </p:graphicFrame>
      <p:pic>
        <p:nvPicPr>
          <p:cNvPr id="9" name="Billede 8">
            <a:extLst>
              <a:ext uri="{FF2B5EF4-FFF2-40B4-BE49-F238E27FC236}">
                <a16:creationId xmlns:a16="http://schemas.microsoft.com/office/drawing/2014/main" id="{A56C41E3-4DEF-0151-414F-54D3CBB4619E}"/>
              </a:ext>
            </a:extLst>
          </p:cNvPr>
          <p:cNvPicPr>
            <a:picLocks noChangeAspect="1"/>
          </p:cNvPicPr>
          <p:nvPr/>
        </p:nvPicPr>
        <p:blipFill>
          <a:blip r:embed="rId2"/>
          <a:stretch>
            <a:fillRect/>
          </a:stretch>
        </p:blipFill>
        <p:spPr>
          <a:xfrm>
            <a:off x="107323" y="2755987"/>
            <a:ext cx="2259615" cy="1274993"/>
          </a:xfrm>
          <a:prstGeom prst="rect">
            <a:avLst/>
          </a:prstGeom>
        </p:spPr>
      </p:pic>
      <p:cxnSp>
        <p:nvCxnSpPr>
          <p:cNvPr id="11" name="Lige pilforbindelse 10">
            <a:extLst>
              <a:ext uri="{FF2B5EF4-FFF2-40B4-BE49-F238E27FC236}">
                <a16:creationId xmlns:a16="http://schemas.microsoft.com/office/drawing/2014/main" id="{6D06C316-217B-6822-7FB1-B49123B16F51}"/>
              </a:ext>
            </a:extLst>
          </p:cNvPr>
          <p:cNvCxnSpPr/>
          <p:nvPr/>
        </p:nvCxnSpPr>
        <p:spPr>
          <a:xfrm flipV="1">
            <a:off x="327660" y="3355318"/>
            <a:ext cx="83820" cy="2641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Lige pilforbindelse 11">
            <a:extLst>
              <a:ext uri="{FF2B5EF4-FFF2-40B4-BE49-F238E27FC236}">
                <a16:creationId xmlns:a16="http://schemas.microsoft.com/office/drawing/2014/main" id="{EF419DD6-602E-0818-85A3-04FE95B6AD4E}"/>
              </a:ext>
            </a:extLst>
          </p:cNvPr>
          <p:cNvCxnSpPr/>
          <p:nvPr/>
        </p:nvCxnSpPr>
        <p:spPr>
          <a:xfrm flipV="1">
            <a:off x="826770" y="3473634"/>
            <a:ext cx="83820" cy="2641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Lige pilforbindelse 12">
            <a:extLst>
              <a:ext uri="{FF2B5EF4-FFF2-40B4-BE49-F238E27FC236}">
                <a16:creationId xmlns:a16="http://schemas.microsoft.com/office/drawing/2014/main" id="{A2F6F9B9-217B-1EA2-6EB0-D97C0E13CF82}"/>
              </a:ext>
            </a:extLst>
          </p:cNvPr>
          <p:cNvCxnSpPr/>
          <p:nvPr/>
        </p:nvCxnSpPr>
        <p:spPr>
          <a:xfrm flipV="1">
            <a:off x="1633847" y="3546709"/>
            <a:ext cx="83820" cy="2641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Lige pilforbindelse 13">
            <a:extLst>
              <a:ext uri="{FF2B5EF4-FFF2-40B4-BE49-F238E27FC236}">
                <a16:creationId xmlns:a16="http://schemas.microsoft.com/office/drawing/2014/main" id="{6CC33D08-953D-6E27-7BDE-B342894B017D}"/>
              </a:ext>
            </a:extLst>
          </p:cNvPr>
          <p:cNvCxnSpPr/>
          <p:nvPr/>
        </p:nvCxnSpPr>
        <p:spPr>
          <a:xfrm flipV="1">
            <a:off x="2125980" y="3556418"/>
            <a:ext cx="83820" cy="2641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7804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C759CC4B-FA7A-1048-DF8E-8FD5B492C8D7}"/>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5" name="Titel 1">
            <a:extLst>
              <a:ext uri="{FF2B5EF4-FFF2-40B4-BE49-F238E27FC236}">
                <a16:creationId xmlns:a16="http://schemas.microsoft.com/office/drawing/2014/main" id="{56F92307-05EC-B574-4AFA-E9D903CF93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Veje og stier</a:t>
            </a:r>
          </a:p>
        </p:txBody>
      </p:sp>
      <p:sp>
        <p:nvSpPr>
          <p:cNvPr id="6" name="Tekstfelt 5">
            <a:extLst>
              <a:ext uri="{FF2B5EF4-FFF2-40B4-BE49-F238E27FC236}">
                <a16:creationId xmlns:a16="http://schemas.microsoft.com/office/drawing/2014/main" id="{36F6CF92-174E-1EC4-AA61-E88FFD3D6888}"/>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sz="1400" dirty="0"/>
              <a:t>EKSEMPLER FRA PRAKSIS – DER VAR EN VEJ ELLER STI – 23/02971, 12. JUN. 2025, </a:t>
            </a:r>
            <a:r>
              <a:rPr lang="da-DK" sz="1400" dirty="0" err="1"/>
              <a:t>formandsafg</a:t>
            </a:r>
            <a:r>
              <a:rPr lang="da-DK" sz="1400" dirty="0"/>
              <a:t>.</a:t>
            </a:r>
          </a:p>
          <a:p>
            <a:pPr>
              <a:lnSpc>
                <a:spcPts val="1600"/>
              </a:lnSpc>
            </a:pPr>
            <a:endParaRPr lang="da-DK" sz="1200" dirty="0"/>
          </a:p>
        </p:txBody>
      </p:sp>
      <p:graphicFrame>
        <p:nvGraphicFramePr>
          <p:cNvPr id="7" name="Tabel 6">
            <a:extLst>
              <a:ext uri="{FF2B5EF4-FFF2-40B4-BE49-F238E27FC236}">
                <a16:creationId xmlns:a16="http://schemas.microsoft.com/office/drawing/2014/main" id="{EEA86441-592A-9EDF-DD7E-9EDC3B06465B}"/>
              </a:ext>
            </a:extLst>
          </p:cNvPr>
          <p:cNvGraphicFramePr>
            <a:graphicFrameLocks noGrp="1"/>
          </p:cNvGraphicFramePr>
          <p:nvPr/>
        </p:nvGraphicFramePr>
        <p:xfrm>
          <a:off x="2366939" y="2735004"/>
          <a:ext cx="6674424" cy="4066251"/>
        </p:xfrm>
        <a:graphic>
          <a:graphicData uri="http://schemas.openxmlformats.org/drawingml/2006/table">
            <a:tbl>
              <a:tblPr firstRow="1" bandRow="1">
                <a:tableStyleId>{21E4AEA4-8DFA-4A89-87EB-49C32662AFE0}</a:tableStyleId>
              </a:tblPr>
              <a:tblGrid>
                <a:gridCol w="2438463">
                  <a:extLst>
                    <a:ext uri="{9D8B030D-6E8A-4147-A177-3AD203B41FA5}">
                      <a16:colId xmlns:a16="http://schemas.microsoft.com/office/drawing/2014/main" val="1337201638"/>
                    </a:ext>
                  </a:extLst>
                </a:gridCol>
                <a:gridCol w="4235961">
                  <a:extLst>
                    <a:ext uri="{9D8B030D-6E8A-4147-A177-3AD203B41FA5}">
                      <a16:colId xmlns:a16="http://schemas.microsoft.com/office/drawing/2014/main" val="44308279"/>
                    </a:ext>
                  </a:extLst>
                </a:gridCol>
              </a:tblGrid>
              <a:tr h="271587">
                <a:tc>
                  <a:txBody>
                    <a:bodyPr/>
                    <a:lstStyle/>
                    <a:p>
                      <a:r>
                        <a:rPr lang="da-DK" sz="1400" dirty="0"/>
                        <a:t>Nævnets afgørelse</a:t>
                      </a:r>
                    </a:p>
                  </a:txBody>
                  <a:tcPr/>
                </a:tc>
                <a:tc>
                  <a:txBody>
                    <a:bodyPr/>
                    <a:lstStyle/>
                    <a:p>
                      <a:r>
                        <a:rPr lang="da-DK" sz="1400" b="1" dirty="0"/>
                        <a:t>Nævnets vurdering</a:t>
                      </a:r>
                      <a:endParaRPr lang="da-DK" sz="1400" dirty="0"/>
                    </a:p>
                  </a:txBody>
                  <a:tcPr/>
                </a:tc>
                <a:extLst>
                  <a:ext uri="{0D108BD9-81ED-4DB2-BD59-A6C34878D82A}">
                    <a16:rowId xmlns:a16="http://schemas.microsoft.com/office/drawing/2014/main" val="2841954980"/>
                  </a:ext>
                </a:extLst>
              </a:tr>
              <a:tr h="3761451">
                <a:tc>
                  <a:txBody>
                    <a:bodyPr/>
                    <a:lstStyle/>
                    <a:p>
                      <a:pPr marL="285750" indent="-285750">
                        <a:buFont typeface="Wingdings" panose="05000000000000000000" pitchFamily="2" charset="2"/>
                        <a:buChar char="§"/>
                      </a:pPr>
                      <a:r>
                        <a:rPr lang="da-DK" sz="1400" i="0" dirty="0"/>
                        <a:t>Nævnet stadfæstede kommunens afgørelse om at der var offentlig adgang til en sti</a:t>
                      </a:r>
                    </a:p>
                    <a:p>
                      <a:pPr marL="285750" indent="-285750">
                        <a:buFont typeface="Wingdings" panose="05000000000000000000" pitchFamily="2" charset="2"/>
                        <a:buChar char="§"/>
                      </a:pPr>
                      <a:r>
                        <a:rPr lang="da-DK" sz="1400" i="0" dirty="0"/>
                        <a:t>Stien forløb over klagers ejendom, og videre imod et jernbanespor.</a:t>
                      </a:r>
                    </a:p>
                    <a:p>
                      <a:pPr marL="285750" indent="-285750">
                        <a:buFont typeface="Wingdings" panose="05000000000000000000" pitchFamily="2" charset="2"/>
                        <a:buChar char="§"/>
                      </a:pPr>
                      <a:r>
                        <a:rPr lang="da-DK" sz="1400" i="0" dirty="0"/>
                        <a:t>Klager anførte bl.a. at der ikke var tale om en permanent menneskeskabt færdselsbane.</a:t>
                      </a:r>
                      <a:endParaRPr lang="da-DK" sz="1400" dirty="0"/>
                    </a:p>
                  </a:txBody>
                  <a:tcPr/>
                </a:tc>
                <a:tc>
                  <a:txBody>
                    <a:bodyPr/>
                    <a:lstStyle/>
                    <a:p>
                      <a:pPr marL="742950" lvl="1" indent="-285750">
                        <a:buFont typeface="Wingdings" panose="05000000000000000000" pitchFamily="2" charset="2"/>
                        <a:buChar char="§"/>
                      </a:pPr>
                      <a:r>
                        <a:rPr lang="da-DK" sz="1400" dirty="0"/>
                        <a:t>Nævnet fandt at der var tale om en permanent, menneskeskabt færdselsbane, som var omfattet af § 26, stk. 1. </a:t>
                      </a:r>
                    </a:p>
                    <a:p>
                      <a:pPr marL="457200" lvl="1" indent="0">
                        <a:buFont typeface="Wingdings" panose="05000000000000000000" pitchFamily="2" charset="2"/>
                        <a:buNone/>
                      </a:pPr>
                      <a:endParaRPr lang="da-DK" sz="1400" dirty="0"/>
                    </a:p>
                    <a:p>
                      <a:pPr marL="742950" lvl="1" indent="-285750">
                        <a:buFont typeface="Wingdings" panose="05000000000000000000" pitchFamily="2" charset="2"/>
                        <a:buChar char="§"/>
                      </a:pPr>
                      <a:r>
                        <a:rPr lang="da-DK" sz="1400" dirty="0"/>
                        <a:t>Lagde vægt på</a:t>
                      </a:r>
                    </a:p>
                    <a:p>
                      <a:pPr marL="457200" lvl="1" indent="0">
                        <a:buFont typeface="Wingdings" panose="05000000000000000000" pitchFamily="2" charset="2"/>
                        <a:buNone/>
                      </a:pPr>
                      <a:endParaRPr lang="da-DK" sz="1400" dirty="0"/>
                    </a:p>
                    <a:p>
                      <a:pPr marL="742950" lvl="1" indent="-285750">
                        <a:buFontTx/>
                        <a:buChar char="-"/>
                      </a:pPr>
                      <a:r>
                        <a:rPr lang="da-DK" sz="1400" dirty="0"/>
                        <a:t>At vejen på kunne erkendes tydeligt på historiske kort, og i varierende grad på nyere luftfotos. Nævnet bemærkede, at det var uden betydning, at stien havde flyttet sig en smule fra de høje målebordsplade, til de historiske kort. </a:t>
                      </a:r>
                    </a:p>
                    <a:p>
                      <a:pPr marL="742950" lvl="1" indent="-285750">
                        <a:buFontTx/>
                        <a:buChar char="-"/>
                      </a:pPr>
                      <a:endParaRPr lang="da-DK" sz="1400" dirty="0"/>
                    </a:p>
                    <a:p>
                      <a:pPr marL="742950" lvl="1" indent="-285750">
                        <a:buFontTx/>
                        <a:buChar char="-"/>
                      </a:pPr>
                      <a:r>
                        <a:rPr lang="da-DK" sz="1400" dirty="0"/>
                        <a:t>Nævnet fandt det ikke påvist, at der udelukkende skulle være tale om midlertidige hjulspor fra en traktor.</a:t>
                      </a:r>
                    </a:p>
                  </a:txBody>
                  <a:tcPr/>
                </a:tc>
                <a:extLst>
                  <a:ext uri="{0D108BD9-81ED-4DB2-BD59-A6C34878D82A}">
                    <a16:rowId xmlns:a16="http://schemas.microsoft.com/office/drawing/2014/main" val="1562875844"/>
                  </a:ext>
                </a:extLst>
              </a:tr>
            </a:tbl>
          </a:graphicData>
        </a:graphic>
      </p:graphicFrame>
      <p:pic>
        <p:nvPicPr>
          <p:cNvPr id="9" name="Billede 8">
            <a:extLst>
              <a:ext uri="{FF2B5EF4-FFF2-40B4-BE49-F238E27FC236}">
                <a16:creationId xmlns:a16="http://schemas.microsoft.com/office/drawing/2014/main" id="{D9390D07-EDA5-D4A0-FA35-61FC6F7C4BC9}"/>
              </a:ext>
            </a:extLst>
          </p:cNvPr>
          <p:cNvPicPr>
            <a:picLocks noChangeAspect="1"/>
          </p:cNvPicPr>
          <p:nvPr/>
        </p:nvPicPr>
        <p:blipFill>
          <a:blip r:embed="rId2"/>
          <a:stretch>
            <a:fillRect/>
          </a:stretch>
        </p:blipFill>
        <p:spPr>
          <a:xfrm>
            <a:off x="102638" y="2735004"/>
            <a:ext cx="2264302" cy="1572031"/>
          </a:xfrm>
          <a:prstGeom prst="rect">
            <a:avLst/>
          </a:prstGeom>
        </p:spPr>
      </p:pic>
    </p:spTree>
    <p:extLst>
      <p:ext uri="{BB962C8B-B14F-4D97-AF65-F5344CB8AC3E}">
        <p14:creationId xmlns:p14="http://schemas.microsoft.com/office/powerpoint/2010/main" val="6562475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AFF512A-137C-FDDF-0587-D759AFD75B92}"/>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5" name="Titel 1">
            <a:extLst>
              <a:ext uri="{FF2B5EF4-FFF2-40B4-BE49-F238E27FC236}">
                <a16:creationId xmlns:a16="http://schemas.microsoft.com/office/drawing/2014/main" id="{DEB40912-2AE4-4091-80A5-7D3C1345AD30}"/>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Veje og stier</a:t>
            </a:r>
          </a:p>
        </p:txBody>
      </p:sp>
      <p:sp>
        <p:nvSpPr>
          <p:cNvPr id="6" name="Tekstfelt 5">
            <a:extLst>
              <a:ext uri="{FF2B5EF4-FFF2-40B4-BE49-F238E27FC236}">
                <a16:creationId xmlns:a16="http://schemas.microsoft.com/office/drawing/2014/main" id="{0817D8F8-A010-0D1A-7A2A-89A7BE853537}"/>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sz="1600" dirty="0"/>
              <a:t>EKSEMPLER FRA PRAKSIS – IKKE VEJ ELLER STI – 22/00273, 27. nov. 2024, </a:t>
            </a:r>
            <a:r>
              <a:rPr lang="da-DK" sz="1600" dirty="0" err="1"/>
              <a:t>formandsafg</a:t>
            </a:r>
            <a:r>
              <a:rPr lang="da-DK" sz="1600" dirty="0"/>
              <a:t>.</a:t>
            </a:r>
          </a:p>
          <a:p>
            <a:pPr>
              <a:lnSpc>
                <a:spcPts val="1600"/>
              </a:lnSpc>
            </a:pPr>
            <a:endParaRPr lang="da-DK" sz="1200" dirty="0"/>
          </a:p>
        </p:txBody>
      </p:sp>
      <p:graphicFrame>
        <p:nvGraphicFramePr>
          <p:cNvPr id="11" name="Tabel 10">
            <a:extLst>
              <a:ext uri="{FF2B5EF4-FFF2-40B4-BE49-F238E27FC236}">
                <a16:creationId xmlns:a16="http://schemas.microsoft.com/office/drawing/2014/main" id="{458269FD-B7A6-ABF2-B0FC-E8994B338975}"/>
              </a:ext>
            </a:extLst>
          </p:cNvPr>
          <p:cNvGraphicFramePr>
            <a:graphicFrameLocks noGrp="1"/>
          </p:cNvGraphicFramePr>
          <p:nvPr>
            <p:extLst>
              <p:ext uri="{D42A27DB-BD31-4B8C-83A1-F6EECF244321}">
                <p14:modId xmlns:p14="http://schemas.microsoft.com/office/powerpoint/2010/main" val="805898288"/>
              </p:ext>
            </p:extLst>
          </p:nvPr>
        </p:nvGraphicFramePr>
        <p:xfrm>
          <a:off x="2366939" y="2735004"/>
          <a:ext cx="6674424" cy="4066251"/>
        </p:xfrm>
        <a:graphic>
          <a:graphicData uri="http://schemas.openxmlformats.org/drawingml/2006/table">
            <a:tbl>
              <a:tblPr firstRow="1" bandRow="1">
                <a:tableStyleId>{21E4AEA4-8DFA-4A89-87EB-49C32662AFE0}</a:tableStyleId>
              </a:tblPr>
              <a:tblGrid>
                <a:gridCol w="2438463">
                  <a:extLst>
                    <a:ext uri="{9D8B030D-6E8A-4147-A177-3AD203B41FA5}">
                      <a16:colId xmlns:a16="http://schemas.microsoft.com/office/drawing/2014/main" val="1337201638"/>
                    </a:ext>
                  </a:extLst>
                </a:gridCol>
                <a:gridCol w="4235961">
                  <a:extLst>
                    <a:ext uri="{9D8B030D-6E8A-4147-A177-3AD203B41FA5}">
                      <a16:colId xmlns:a16="http://schemas.microsoft.com/office/drawing/2014/main" val="44308279"/>
                    </a:ext>
                  </a:extLst>
                </a:gridCol>
              </a:tblGrid>
              <a:tr h="271587">
                <a:tc>
                  <a:txBody>
                    <a:bodyPr/>
                    <a:lstStyle/>
                    <a:p>
                      <a:r>
                        <a:rPr lang="da-DK" sz="1400" dirty="0"/>
                        <a:t>Nævnets afgørelse</a:t>
                      </a:r>
                    </a:p>
                  </a:txBody>
                  <a:tcPr/>
                </a:tc>
                <a:tc>
                  <a:txBody>
                    <a:bodyPr/>
                    <a:lstStyle/>
                    <a:p>
                      <a:r>
                        <a:rPr lang="da-DK" sz="1400" b="1" dirty="0"/>
                        <a:t>Nævnets vurdering</a:t>
                      </a:r>
                      <a:endParaRPr lang="da-DK" sz="1400" dirty="0"/>
                    </a:p>
                  </a:txBody>
                  <a:tcPr/>
                </a:tc>
                <a:extLst>
                  <a:ext uri="{0D108BD9-81ED-4DB2-BD59-A6C34878D82A}">
                    <a16:rowId xmlns:a16="http://schemas.microsoft.com/office/drawing/2014/main" val="2841954980"/>
                  </a:ext>
                </a:extLst>
              </a:tr>
              <a:tr h="3761451">
                <a:tc>
                  <a:txBody>
                    <a:bodyPr/>
                    <a:lstStyle/>
                    <a:p>
                      <a:pPr marL="285750" indent="-285750">
                        <a:buFont typeface="Wingdings" panose="05000000000000000000" pitchFamily="2" charset="2"/>
                        <a:buChar char="§"/>
                      </a:pPr>
                      <a:r>
                        <a:rPr lang="da-DK" sz="1400" i="0" dirty="0"/>
                        <a:t>Nævnet ophævede kommunens afgørelse om offentlighedens adgang via marksti</a:t>
                      </a:r>
                    </a:p>
                    <a:p>
                      <a:pPr marL="285750" indent="-285750">
                        <a:buFont typeface="Wingdings" panose="05000000000000000000" pitchFamily="2" charset="2"/>
                        <a:buChar char="§"/>
                      </a:pPr>
                      <a:r>
                        <a:rPr lang="da-DK" sz="1400" i="0" dirty="0"/>
                        <a:t>Stien forløb over en mark og videre ind til et skovareal</a:t>
                      </a:r>
                    </a:p>
                    <a:p>
                      <a:pPr marL="285750" indent="-285750">
                        <a:buFont typeface="Wingdings" panose="05000000000000000000" pitchFamily="2" charset="2"/>
                        <a:buChar char="§"/>
                      </a:pPr>
                      <a:r>
                        <a:rPr lang="da-DK" sz="1400" i="0" dirty="0"/>
                        <a:t>Klager anførte bl.a., at der ikke var tale om en permanent menneskeskabt færdselsbane</a:t>
                      </a:r>
                      <a:endParaRPr lang="da-DK" sz="1400" dirty="0"/>
                    </a:p>
                  </a:txBody>
                  <a:tcPr/>
                </a:tc>
                <a:tc>
                  <a:txBody>
                    <a:bodyPr/>
                    <a:lstStyle/>
                    <a:p>
                      <a:pPr marL="742950" lvl="1" indent="-285750">
                        <a:buFont typeface="Wingdings" panose="05000000000000000000" pitchFamily="2" charset="2"/>
                        <a:buChar char="§"/>
                      </a:pPr>
                      <a:r>
                        <a:rPr lang="da-DK" sz="1400" dirty="0"/>
                        <a:t>Nævnet fandt efter en konkret vurdering, at den omhandlede strækning ikke fremstod tilstrækkelig permanent gennem en årrække over den omhandlede mark, hvorfor stien ikke var omfattet af § 26, stk. 1. </a:t>
                      </a:r>
                    </a:p>
                    <a:p>
                      <a:pPr marL="457200" lvl="1" indent="0">
                        <a:buFont typeface="Wingdings" panose="05000000000000000000" pitchFamily="2" charset="2"/>
                        <a:buNone/>
                      </a:pPr>
                      <a:endParaRPr lang="da-DK" sz="1400" dirty="0"/>
                    </a:p>
                    <a:p>
                      <a:pPr marL="742950" lvl="1" indent="-285750">
                        <a:buFont typeface="Wingdings" panose="05000000000000000000" pitchFamily="2" charset="2"/>
                        <a:buChar char="§"/>
                      </a:pPr>
                      <a:r>
                        <a:rPr lang="da-DK" sz="1400" dirty="0"/>
                        <a:t>Lagde vægt på</a:t>
                      </a:r>
                    </a:p>
                    <a:p>
                      <a:pPr marL="457200" lvl="1" indent="0">
                        <a:buFont typeface="Wingdings" panose="05000000000000000000" pitchFamily="2" charset="2"/>
                        <a:buNone/>
                      </a:pPr>
                      <a:endParaRPr lang="da-DK" sz="1400" dirty="0"/>
                    </a:p>
                    <a:p>
                      <a:pPr marL="742950" lvl="1" indent="-285750">
                        <a:buFontTx/>
                        <a:buChar char="-"/>
                      </a:pPr>
                      <a:r>
                        <a:rPr lang="da-DK" sz="1400" dirty="0"/>
                        <a:t>At strækningen var opstået som et kørespor, som efterfølgende fremstår på luftfotos med varierende karakter, forløb og generelt tydelighed, ligesom den nogle år ikke kan konstateres.</a:t>
                      </a:r>
                    </a:p>
                    <a:p>
                      <a:pPr marL="742950" lvl="1" indent="-285750">
                        <a:buFontTx/>
                        <a:buChar char="-"/>
                      </a:pPr>
                      <a:endParaRPr lang="da-DK" sz="1400" dirty="0"/>
                    </a:p>
                    <a:p>
                      <a:pPr marL="457200" lvl="1" indent="0">
                        <a:buFontTx/>
                        <a:buNone/>
                      </a:pPr>
                      <a:r>
                        <a:rPr lang="da-DK" sz="1400" i="1" dirty="0"/>
                        <a:t>Sekretariatet besigtigede i forbindelse med sagen området. </a:t>
                      </a:r>
                    </a:p>
                  </a:txBody>
                  <a:tcPr/>
                </a:tc>
                <a:extLst>
                  <a:ext uri="{0D108BD9-81ED-4DB2-BD59-A6C34878D82A}">
                    <a16:rowId xmlns:a16="http://schemas.microsoft.com/office/drawing/2014/main" val="1562875844"/>
                  </a:ext>
                </a:extLst>
              </a:tr>
            </a:tbl>
          </a:graphicData>
        </a:graphic>
      </p:graphicFrame>
      <p:pic>
        <p:nvPicPr>
          <p:cNvPr id="12" name="Billede 11">
            <a:extLst>
              <a:ext uri="{FF2B5EF4-FFF2-40B4-BE49-F238E27FC236}">
                <a16:creationId xmlns:a16="http://schemas.microsoft.com/office/drawing/2014/main" id="{8506BB74-4016-EC6A-48AC-06CC9F939BB2}"/>
              </a:ext>
            </a:extLst>
          </p:cNvPr>
          <p:cNvPicPr>
            <a:picLocks noChangeAspect="1"/>
          </p:cNvPicPr>
          <p:nvPr/>
        </p:nvPicPr>
        <p:blipFill>
          <a:blip r:embed="rId2"/>
          <a:stretch>
            <a:fillRect/>
          </a:stretch>
        </p:blipFill>
        <p:spPr>
          <a:xfrm>
            <a:off x="102638" y="2743541"/>
            <a:ext cx="2264302" cy="1692401"/>
          </a:xfrm>
          <a:prstGeom prst="rect">
            <a:avLst/>
          </a:prstGeom>
        </p:spPr>
      </p:pic>
    </p:spTree>
    <p:extLst>
      <p:ext uri="{BB962C8B-B14F-4D97-AF65-F5344CB8AC3E}">
        <p14:creationId xmlns:p14="http://schemas.microsoft.com/office/powerpoint/2010/main" val="1558931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9C5D18F7-63E5-2A05-CFA4-F02EE94DD361}"/>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7" name="Titel 1">
            <a:extLst>
              <a:ext uri="{FF2B5EF4-FFF2-40B4-BE49-F238E27FC236}">
                <a16:creationId xmlns:a16="http://schemas.microsoft.com/office/drawing/2014/main" id="{90DE725D-0BD8-3F7B-CCA6-ED73D1041BCC}"/>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Veje og stier</a:t>
            </a:r>
          </a:p>
        </p:txBody>
      </p:sp>
      <p:sp>
        <p:nvSpPr>
          <p:cNvPr id="8" name="Tekstfelt 7">
            <a:extLst>
              <a:ext uri="{FF2B5EF4-FFF2-40B4-BE49-F238E27FC236}">
                <a16:creationId xmlns:a16="http://schemas.microsoft.com/office/drawing/2014/main" id="{47617BAE-CE7D-BF75-D2C3-531BF8317E46}"/>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sz="1600" dirty="0"/>
              <a:t>EKSEMPLER FRA PRAKSIS – IKKE VEJ ELLER STI – 22/07111, 19. sep. 2023, </a:t>
            </a:r>
            <a:r>
              <a:rPr lang="da-DK" sz="1600" dirty="0" err="1"/>
              <a:t>formandsafg</a:t>
            </a:r>
            <a:r>
              <a:rPr lang="da-DK" sz="1600" dirty="0"/>
              <a:t>.</a:t>
            </a:r>
          </a:p>
          <a:p>
            <a:pPr>
              <a:lnSpc>
                <a:spcPts val="1600"/>
              </a:lnSpc>
            </a:pPr>
            <a:endParaRPr lang="da-DK" sz="1200" dirty="0"/>
          </a:p>
        </p:txBody>
      </p:sp>
      <p:graphicFrame>
        <p:nvGraphicFramePr>
          <p:cNvPr id="9" name="Tabel 8">
            <a:extLst>
              <a:ext uri="{FF2B5EF4-FFF2-40B4-BE49-F238E27FC236}">
                <a16:creationId xmlns:a16="http://schemas.microsoft.com/office/drawing/2014/main" id="{210A71F5-D774-3B10-B012-64CCCA12AADF}"/>
              </a:ext>
            </a:extLst>
          </p:cNvPr>
          <p:cNvGraphicFramePr>
            <a:graphicFrameLocks noGrp="1"/>
          </p:cNvGraphicFramePr>
          <p:nvPr>
            <p:extLst>
              <p:ext uri="{D42A27DB-BD31-4B8C-83A1-F6EECF244321}">
                <p14:modId xmlns:p14="http://schemas.microsoft.com/office/powerpoint/2010/main" val="2690785990"/>
              </p:ext>
            </p:extLst>
          </p:nvPr>
        </p:nvGraphicFramePr>
        <p:xfrm>
          <a:off x="2366939" y="2735004"/>
          <a:ext cx="6674424" cy="3827979"/>
        </p:xfrm>
        <a:graphic>
          <a:graphicData uri="http://schemas.openxmlformats.org/drawingml/2006/table">
            <a:tbl>
              <a:tblPr firstRow="1" bandRow="1">
                <a:tableStyleId>{21E4AEA4-8DFA-4A89-87EB-49C32662AFE0}</a:tableStyleId>
              </a:tblPr>
              <a:tblGrid>
                <a:gridCol w="2438463">
                  <a:extLst>
                    <a:ext uri="{9D8B030D-6E8A-4147-A177-3AD203B41FA5}">
                      <a16:colId xmlns:a16="http://schemas.microsoft.com/office/drawing/2014/main" val="1337201638"/>
                    </a:ext>
                  </a:extLst>
                </a:gridCol>
                <a:gridCol w="4235961">
                  <a:extLst>
                    <a:ext uri="{9D8B030D-6E8A-4147-A177-3AD203B41FA5}">
                      <a16:colId xmlns:a16="http://schemas.microsoft.com/office/drawing/2014/main" val="44308279"/>
                    </a:ext>
                  </a:extLst>
                </a:gridCol>
              </a:tblGrid>
              <a:tr h="285492">
                <a:tc>
                  <a:txBody>
                    <a:bodyPr/>
                    <a:lstStyle/>
                    <a:p>
                      <a:r>
                        <a:rPr lang="da-DK" sz="1400" dirty="0"/>
                        <a:t>Nævnets afgørelse</a:t>
                      </a:r>
                    </a:p>
                  </a:txBody>
                  <a:tcPr/>
                </a:tc>
                <a:tc>
                  <a:txBody>
                    <a:bodyPr/>
                    <a:lstStyle/>
                    <a:p>
                      <a:r>
                        <a:rPr lang="da-DK" sz="1400" b="1" dirty="0"/>
                        <a:t>Nævnets vurdering</a:t>
                      </a:r>
                      <a:endParaRPr lang="da-DK" sz="1400" dirty="0"/>
                    </a:p>
                  </a:txBody>
                  <a:tcPr/>
                </a:tc>
                <a:extLst>
                  <a:ext uri="{0D108BD9-81ED-4DB2-BD59-A6C34878D82A}">
                    <a16:rowId xmlns:a16="http://schemas.microsoft.com/office/drawing/2014/main" val="2841954980"/>
                  </a:ext>
                </a:extLst>
              </a:tr>
              <a:tr h="3523179">
                <a:tc>
                  <a:txBody>
                    <a:bodyPr/>
                    <a:lstStyle/>
                    <a:p>
                      <a:pPr marL="285750" indent="-285750">
                        <a:buFont typeface="Wingdings" panose="05000000000000000000" pitchFamily="2" charset="2"/>
                        <a:buChar char="§"/>
                      </a:pPr>
                      <a:r>
                        <a:rPr lang="da-DK" sz="1300" i="0" dirty="0"/>
                        <a:t>Nævnet </a:t>
                      </a:r>
                      <a:r>
                        <a:rPr lang="da-DK" sz="1300" i="0"/>
                        <a:t>ophævede kommunens </a:t>
                      </a:r>
                      <a:r>
                        <a:rPr lang="da-DK" sz="1300" i="0" dirty="0"/>
                        <a:t>afgørelse om tilladelse til nedlæggelse af markvej</a:t>
                      </a:r>
                    </a:p>
                    <a:p>
                      <a:pPr marL="285750" indent="-285750">
                        <a:buFont typeface="Wingdings" panose="05000000000000000000" pitchFamily="2" charset="2"/>
                        <a:buChar char="§"/>
                      </a:pPr>
                      <a:r>
                        <a:rPr lang="da-DK" sz="1300" i="0" dirty="0"/>
                        <a:t>Markvejen var anlagt som en byggevej i forbindelse med opførelse af en række parcelhuse</a:t>
                      </a:r>
                    </a:p>
                    <a:p>
                      <a:pPr marL="285750" indent="-285750">
                        <a:buFont typeface="Wingdings" panose="05000000000000000000" pitchFamily="2" charset="2"/>
                        <a:buChar char="§"/>
                      </a:pPr>
                      <a:r>
                        <a:rPr lang="da-DK" sz="1300" i="0" dirty="0"/>
                        <a:t>Klager (friluftsrådet) anførte bl.a., betingelserne for at hindre offentlighedens adgang ikke var tilstede.</a:t>
                      </a:r>
                      <a:endParaRPr lang="da-DK" sz="1300" dirty="0"/>
                    </a:p>
                  </a:txBody>
                  <a:tcPr/>
                </a:tc>
                <a:tc>
                  <a:txBody>
                    <a:bodyPr/>
                    <a:lstStyle/>
                    <a:p>
                      <a:pPr marL="742950" lvl="1" indent="-285750">
                        <a:buFont typeface="Wingdings" panose="05000000000000000000" pitchFamily="2" charset="2"/>
                        <a:buChar char="§"/>
                      </a:pPr>
                      <a:r>
                        <a:rPr lang="da-DK" sz="1300" dirty="0"/>
                        <a:t>Nævnet fandt at markvejen ikke havde karakter af en permanent menneskeskabt færdselsbane, hvorfor vejen ikke var omfattet af § 26 a (og heller ikke 26, stk.1.)</a:t>
                      </a:r>
                    </a:p>
                    <a:p>
                      <a:pPr marL="457200" lvl="1" indent="0">
                        <a:buFont typeface="Wingdings" panose="05000000000000000000" pitchFamily="2" charset="2"/>
                        <a:buNone/>
                      </a:pPr>
                      <a:endParaRPr lang="da-DK" sz="1300" dirty="0"/>
                    </a:p>
                    <a:p>
                      <a:pPr marL="742950" lvl="1" indent="-285750">
                        <a:buFont typeface="Wingdings" panose="05000000000000000000" pitchFamily="2" charset="2"/>
                        <a:buChar char="§"/>
                      </a:pPr>
                      <a:r>
                        <a:rPr lang="da-DK" sz="1300" dirty="0"/>
                        <a:t>Lagde navnlig vægt på</a:t>
                      </a:r>
                    </a:p>
                    <a:p>
                      <a:pPr marL="457200" lvl="1" indent="0">
                        <a:buFont typeface="Wingdings" panose="05000000000000000000" pitchFamily="2" charset="2"/>
                        <a:buNone/>
                      </a:pPr>
                      <a:endParaRPr lang="da-DK" sz="1300" dirty="0"/>
                    </a:p>
                    <a:p>
                      <a:pPr marL="742950" lvl="1" indent="-285750">
                        <a:buFontTx/>
                        <a:buChar char="-"/>
                      </a:pPr>
                      <a:r>
                        <a:rPr lang="da-DK" sz="1300" dirty="0"/>
                        <a:t>At markvejen var etableret med det formål at fungere som midlertidig byggevej/arbejdsvej, og fremstod som dette i lokalplanen for området, samt en tinglyst deklaration.</a:t>
                      </a:r>
                    </a:p>
                    <a:p>
                      <a:pPr marL="742950" lvl="1" indent="-285750">
                        <a:buFontTx/>
                        <a:buChar char="-"/>
                      </a:pPr>
                      <a:endParaRPr lang="da-DK" sz="1300" dirty="0"/>
                    </a:p>
                    <a:p>
                      <a:pPr marL="742950" lvl="1" indent="-285750">
                        <a:buFontTx/>
                        <a:buChar char="-"/>
                      </a:pPr>
                      <a:r>
                        <a:rPr lang="da-DK" sz="1300" dirty="0"/>
                        <a:t>Det forhold at vejen efterfølgende blev anvendt af offentligheden, kunne ikke føre til et andet resultat, da ansøger straks efter afslutningen af byggeprojektet, tilkendegav, at vejen skulle nedlægges.</a:t>
                      </a:r>
                    </a:p>
                  </a:txBody>
                  <a:tcPr/>
                </a:tc>
                <a:extLst>
                  <a:ext uri="{0D108BD9-81ED-4DB2-BD59-A6C34878D82A}">
                    <a16:rowId xmlns:a16="http://schemas.microsoft.com/office/drawing/2014/main" val="1562875844"/>
                  </a:ext>
                </a:extLst>
              </a:tr>
            </a:tbl>
          </a:graphicData>
        </a:graphic>
      </p:graphicFrame>
      <p:pic>
        <p:nvPicPr>
          <p:cNvPr id="11" name="Billede 10">
            <a:extLst>
              <a:ext uri="{FF2B5EF4-FFF2-40B4-BE49-F238E27FC236}">
                <a16:creationId xmlns:a16="http://schemas.microsoft.com/office/drawing/2014/main" id="{CB78BCF5-2292-077F-7314-6ED48DB06833}"/>
              </a:ext>
            </a:extLst>
          </p:cNvPr>
          <p:cNvPicPr>
            <a:picLocks noChangeAspect="1"/>
          </p:cNvPicPr>
          <p:nvPr/>
        </p:nvPicPr>
        <p:blipFill>
          <a:blip r:embed="rId2"/>
          <a:stretch>
            <a:fillRect/>
          </a:stretch>
        </p:blipFill>
        <p:spPr>
          <a:xfrm>
            <a:off x="43915" y="2743201"/>
            <a:ext cx="2323024" cy="1590165"/>
          </a:xfrm>
          <a:prstGeom prst="rect">
            <a:avLst/>
          </a:prstGeom>
        </p:spPr>
      </p:pic>
      <p:cxnSp>
        <p:nvCxnSpPr>
          <p:cNvPr id="15" name="Lige forbindelse 14">
            <a:extLst>
              <a:ext uri="{FF2B5EF4-FFF2-40B4-BE49-F238E27FC236}">
                <a16:creationId xmlns:a16="http://schemas.microsoft.com/office/drawing/2014/main" id="{4E8499CE-84BC-9C5D-78AE-82A9572FC81D}"/>
              </a:ext>
            </a:extLst>
          </p:cNvPr>
          <p:cNvCxnSpPr>
            <a:cxnSpLocks/>
          </p:cNvCxnSpPr>
          <p:nvPr/>
        </p:nvCxnSpPr>
        <p:spPr>
          <a:xfrm flipH="1">
            <a:off x="833438" y="3117056"/>
            <a:ext cx="1154906" cy="290513"/>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Lige forbindelse 17">
            <a:extLst>
              <a:ext uri="{FF2B5EF4-FFF2-40B4-BE49-F238E27FC236}">
                <a16:creationId xmlns:a16="http://schemas.microsoft.com/office/drawing/2014/main" id="{05B45117-3758-BB92-07D4-D437B6108863}"/>
              </a:ext>
            </a:extLst>
          </p:cNvPr>
          <p:cNvCxnSpPr/>
          <p:nvPr/>
        </p:nvCxnSpPr>
        <p:spPr>
          <a:xfrm flipH="1">
            <a:off x="747713" y="3412331"/>
            <a:ext cx="88106" cy="404813"/>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994166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4C98179-FD0F-796A-85BE-9086F384FF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Privatlivets fred</a:t>
            </a:r>
          </a:p>
        </p:txBody>
      </p:sp>
      <p:sp>
        <p:nvSpPr>
          <p:cNvPr id="2" name="Tekstfelt 1">
            <a:extLst>
              <a:ext uri="{FF2B5EF4-FFF2-40B4-BE49-F238E27FC236}">
                <a16:creationId xmlns:a16="http://schemas.microsoft.com/office/drawing/2014/main" id="{48CA1A6F-0263-01B8-4D0F-020B0E1A859E}"/>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GENERELLE BETRAGTNINGER UD FRA KLAGESAGERNE</a:t>
            </a:r>
            <a:endParaRPr lang="da-DK" sz="1600" dirty="0"/>
          </a:p>
          <a:p>
            <a:pPr>
              <a:lnSpc>
                <a:spcPts val="1600"/>
              </a:lnSpc>
            </a:pPr>
            <a:endParaRPr lang="da-DK" sz="1200" dirty="0"/>
          </a:p>
        </p:txBody>
      </p:sp>
      <p:sp>
        <p:nvSpPr>
          <p:cNvPr id="9" name="Pladsholder til indhold 2">
            <a:extLst>
              <a:ext uri="{FF2B5EF4-FFF2-40B4-BE49-F238E27FC236}">
                <a16:creationId xmlns:a16="http://schemas.microsoft.com/office/drawing/2014/main" id="{C621AD0B-7DE7-4AA4-B9FA-0E772FD1AF8C}"/>
              </a:ext>
            </a:extLst>
          </p:cNvPr>
          <p:cNvSpPr txBox="1">
            <a:spLocks/>
          </p:cNvSpPr>
          <p:nvPr/>
        </p:nvSpPr>
        <p:spPr>
          <a:xfrm>
            <a:off x="5570377" y="3153747"/>
            <a:ext cx="1898780" cy="2090058"/>
          </a:xfrm>
          <a:prstGeom prst="rect">
            <a:avLst/>
          </a:prstGeom>
        </p:spPr>
        <p:txBody>
          <a:bodyPr vert="horz" lIns="0" tIns="0" rIns="0" bIns="0" rtlCol="0">
            <a:noAutofit/>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a-DK" dirty="0"/>
          </a:p>
        </p:txBody>
      </p:sp>
      <p:graphicFrame>
        <p:nvGraphicFramePr>
          <p:cNvPr id="5" name="Tabel 4">
            <a:extLst>
              <a:ext uri="{FF2B5EF4-FFF2-40B4-BE49-F238E27FC236}">
                <a16:creationId xmlns:a16="http://schemas.microsoft.com/office/drawing/2014/main" id="{A56DDE39-B6FB-7BFF-656F-64943A078C23}"/>
              </a:ext>
            </a:extLst>
          </p:cNvPr>
          <p:cNvGraphicFramePr>
            <a:graphicFrameLocks noGrp="1"/>
          </p:cNvGraphicFramePr>
          <p:nvPr/>
        </p:nvGraphicFramePr>
        <p:xfrm>
          <a:off x="102637" y="2814764"/>
          <a:ext cx="8938726" cy="4043236"/>
        </p:xfrm>
        <a:graphic>
          <a:graphicData uri="http://schemas.openxmlformats.org/drawingml/2006/table">
            <a:tbl>
              <a:tblPr firstRow="1" bandRow="1">
                <a:tableStyleId>{21E4AEA4-8DFA-4A89-87EB-49C32662AFE0}</a:tableStyleId>
              </a:tblPr>
              <a:tblGrid>
                <a:gridCol w="3485648">
                  <a:extLst>
                    <a:ext uri="{9D8B030D-6E8A-4147-A177-3AD203B41FA5}">
                      <a16:colId xmlns:a16="http://schemas.microsoft.com/office/drawing/2014/main" val="1337201638"/>
                    </a:ext>
                  </a:extLst>
                </a:gridCol>
                <a:gridCol w="5453078">
                  <a:extLst>
                    <a:ext uri="{9D8B030D-6E8A-4147-A177-3AD203B41FA5}">
                      <a16:colId xmlns:a16="http://schemas.microsoft.com/office/drawing/2014/main" val="44308279"/>
                    </a:ext>
                  </a:extLst>
                </a:gridCol>
              </a:tblGrid>
              <a:tr h="338871">
                <a:tc>
                  <a:txBody>
                    <a:bodyPr/>
                    <a:lstStyle/>
                    <a:p>
                      <a:r>
                        <a:rPr lang="da-DK" sz="1400" dirty="0"/>
                        <a:t>NBL § 26, stk. 1</a:t>
                      </a:r>
                    </a:p>
                  </a:txBody>
                  <a:tcPr/>
                </a:tc>
                <a:tc>
                  <a:txBody>
                    <a:bodyPr/>
                    <a:lstStyle/>
                    <a:p>
                      <a:r>
                        <a:rPr lang="da-DK" sz="1400" b="1" dirty="0"/>
                        <a:t>Miljø- og Fødevareklagenævnets praksis</a:t>
                      </a:r>
                      <a:endParaRPr lang="da-DK" sz="1400" dirty="0"/>
                    </a:p>
                  </a:txBody>
                  <a:tcPr/>
                </a:tc>
                <a:extLst>
                  <a:ext uri="{0D108BD9-81ED-4DB2-BD59-A6C34878D82A}">
                    <a16:rowId xmlns:a16="http://schemas.microsoft.com/office/drawing/2014/main" val="2841954980"/>
                  </a:ext>
                </a:extLst>
              </a:tr>
              <a:tr h="3704365">
                <a:tc>
                  <a:txBody>
                    <a:bodyPr/>
                    <a:lstStyle/>
                    <a:p>
                      <a:r>
                        <a:rPr lang="da-DK" sz="1400" i="0" dirty="0"/>
                        <a:t>Adgang til fods og på cykel ad </a:t>
                      </a:r>
                      <a:r>
                        <a:rPr lang="da-DK" sz="1400" b="0" i="0" dirty="0"/>
                        <a:t>veje og stier </a:t>
                      </a:r>
                      <a:r>
                        <a:rPr lang="da-DK" sz="1400" i="0" dirty="0"/>
                        <a:t>i det åbne land kan kun helt eller delvis forbydes, hvis færdslen er til gene for den erhvervsmæssige udnyttelse af ejendommen, hvis den </a:t>
                      </a:r>
                    </a:p>
                    <a:p>
                      <a:r>
                        <a:rPr lang="da-DK" sz="1400" b="1" i="0" u="sng" dirty="0"/>
                        <a:t> i særlig grad generer privatlivets fred</a:t>
                      </a:r>
                      <a:r>
                        <a:rPr lang="da-DK" sz="1400" i="0" dirty="0"/>
                        <a:t>, eller hvis der er behov for beskyttelse af plante- og dyreliv. </a:t>
                      </a:r>
                      <a:endParaRPr lang="da-DK" sz="1400" dirty="0"/>
                    </a:p>
                    <a:p>
                      <a:endParaRPr lang="da-DK" sz="1400" dirty="0"/>
                    </a:p>
                    <a:p>
                      <a:endParaRPr lang="da-DK" sz="1400" dirty="0"/>
                    </a:p>
                  </a:txBody>
                  <a:tcPr/>
                </a:tc>
                <a:tc>
                  <a: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a-DK" sz="1400" kern="1200" dirty="0">
                          <a:solidFill>
                            <a:schemeClr val="dk1"/>
                          </a:solidFill>
                          <a:latin typeface="+mn-lt"/>
                          <a:ea typeface="+mn-ea"/>
                          <a:cs typeface="+mn-cs"/>
                        </a:rPr>
                        <a:t>Muligheden for at forbyde færdsel er en undtagelse fra lovens hovedprincip om, at veje og stier i det åbne land skal være tilgængelige for offentligheden.</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a-DK" sz="1400" kern="1200" dirty="0">
                        <a:solidFill>
                          <a:schemeClr val="dk1"/>
                        </a:solidFill>
                        <a:latin typeface="+mn-lt"/>
                        <a:ea typeface="+mn-ea"/>
                        <a:cs typeface="+mn-cs"/>
                      </a:endParaRPr>
                    </a:p>
                    <a:p>
                      <a:pPr marL="742950" lvl="1" indent="-285750">
                        <a:buFont typeface="Wingdings" panose="05000000000000000000" pitchFamily="2" charset="2"/>
                        <a:buChar char="§"/>
                      </a:pPr>
                      <a:r>
                        <a:rPr lang="da-DK" sz="1400" u="sng" dirty="0"/>
                        <a:t>Undtagelsen</a:t>
                      </a:r>
                      <a:r>
                        <a:rPr lang="da-DK" sz="1400" dirty="0"/>
                        <a:t> om privatlivets fred forstås forholdsvist </a:t>
                      </a:r>
                      <a:r>
                        <a:rPr lang="da-DK" sz="1400" u="sng" dirty="0"/>
                        <a:t>snævert</a:t>
                      </a:r>
                      <a:r>
                        <a:rPr lang="da-DK" sz="1400" dirty="0"/>
                        <a:t> i overensstemmelse med udtrykket ”i særlig grad”.</a:t>
                      </a:r>
                    </a:p>
                    <a:p>
                      <a:pPr marL="457200" lvl="1" indent="0">
                        <a:buFont typeface="Wingdings" panose="05000000000000000000" pitchFamily="2" charset="2"/>
                        <a:buNone/>
                      </a:pPr>
                      <a:endParaRPr lang="da-DK" sz="1400" dirty="0"/>
                    </a:p>
                    <a:p>
                      <a:pPr marL="742950" lvl="1" indent="-285750">
                        <a:buFont typeface="Wingdings" panose="05000000000000000000" pitchFamily="2" charset="2"/>
                        <a:buChar char="§"/>
                      </a:pPr>
                      <a:r>
                        <a:rPr lang="da-DK" sz="1400" dirty="0"/>
                        <a:t>Adgang til at lukke veje/stier omfatter ikke helt almindelige tilfælde, hvor en vej passerer tæt forbi beboelsesbygninger.</a:t>
                      </a:r>
                    </a:p>
                    <a:p>
                      <a:pPr lvl="1"/>
                      <a:endParaRPr lang="da-DK" sz="1600" dirty="0"/>
                    </a:p>
                    <a:p>
                      <a:pPr marL="288000" lvl="1" indent="0">
                        <a:buNone/>
                      </a:pPr>
                      <a:endParaRPr lang="da-DK" i="1" dirty="0"/>
                    </a:p>
                    <a:p>
                      <a:pPr marL="0" indent="0">
                        <a:buNone/>
                      </a:pPr>
                      <a:r>
                        <a:rPr lang="da-DK" sz="1100" i="1" dirty="0"/>
                        <a:t>(Se f.</a:t>
                      </a:r>
                      <a:r>
                        <a:rPr lang="da-DK" sz="1100" i="1" kern="1200" dirty="0">
                          <a:solidFill>
                            <a:schemeClr val="dk1"/>
                          </a:solidFill>
                          <a:latin typeface="+mn-lt"/>
                          <a:ea typeface="+mn-ea"/>
                          <a:cs typeface="+mn-cs"/>
                        </a:rPr>
                        <a:t>eks. 22/11271, 23/03459</a:t>
                      </a:r>
                      <a:r>
                        <a:rPr lang="da-DK" sz="1100" i="1" dirty="0"/>
                        <a:t>, 23/14537)</a:t>
                      </a:r>
                    </a:p>
                    <a:p>
                      <a:pPr marL="0" indent="0">
                        <a:buFontTx/>
                        <a:buNone/>
                      </a:pPr>
                      <a:endParaRPr lang="da-DK" sz="1400" dirty="0"/>
                    </a:p>
                  </a:txBody>
                  <a:tcPr/>
                </a:tc>
                <a:extLst>
                  <a:ext uri="{0D108BD9-81ED-4DB2-BD59-A6C34878D82A}">
                    <a16:rowId xmlns:a16="http://schemas.microsoft.com/office/drawing/2014/main" val="1562875844"/>
                  </a:ext>
                </a:extLst>
              </a:tr>
            </a:tbl>
          </a:graphicData>
        </a:graphic>
      </p:graphicFrame>
      <p:cxnSp>
        <p:nvCxnSpPr>
          <p:cNvPr id="3" name="Lige pilforbindelse 2">
            <a:extLst>
              <a:ext uri="{FF2B5EF4-FFF2-40B4-BE49-F238E27FC236}">
                <a16:creationId xmlns:a16="http://schemas.microsoft.com/office/drawing/2014/main" id="{571B47B0-A6D1-555F-0DD5-4CC7DB20EE99}"/>
              </a:ext>
            </a:extLst>
          </p:cNvPr>
          <p:cNvCxnSpPr>
            <a:cxnSpLocks/>
            <a:endCxn id="4" idx="2"/>
          </p:cNvCxnSpPr>
          <p:nvPr/>
        </p:nvCxnSpPr>
        <p:spPr>
          <a:xfrm>
            <a:off x="7569967" y="6690212"/>
            <a:ext cx="737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kstfelt 3">
            <a:extLst>
              <a:ext uri="{FF2B5EF4-FFF2-40B4-BE49-F238E27FC236}">
                <a16:creationId xmlns:a16="http://schemas.microsoft.com/office/drawing/2014/main" id="{51BAB2F9-5FC5-FDD3-8F97-87DB2340DB2D}"/>
              </a:ext>
            </a:extLst>
          </p:cNvPr>
          <p:cNvSpPr txBox="1"/>
          <p:nvPr/>
        </p:nvSpPr>
        <p:spPr>
          <a:xfrm>
            <a:off x="7572780" y="6520935"/>
            <a:ext cx="1468582" cy="169277"/>
          </a:xfrm>
          <a:prstGeom prst="rect">
            <a:avLst/>
          </a:prstGeom>
          <a:noFill/>
        </p:spPr>
        <p:txBody>
          <a:bodyPr wrap="square" lIns="0" tIns="0" rIns="0" bIns="0" rtlCol="0">
            <a:spAutoFit/>
          </a:bodyPr>
          <a:lstStyle/>
          <a:p>
            <a:r>
              <a:rPr lang="da-DK" sz="1100" dirty="0"/>
              <a:t>Fortsætter</a:t>
            </a:r>
            <a:endParaRPr lang="da-DK" dirty="0"/>
          </a:p>
        </p:txBody>
      </p:sp>
    </p:spTree>
    <p:extLst>
      <p:ext uri="{BB962C8B-B14F-4D97-AF65-F5344CB8AC3E}">
        <p14:creationId xmlns:p14="http://schemas.microsoft.com/office/powerpoint/2010/main" val="1731538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4C98179-FD0F-796A-85BE-9086F384FF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Privatlivets fred</a:t>
            </a:r>
          </a:p>
        </p:txBody>
      </p:sp>
      <p:sp>
        <p:nvSpPr>
          <p:cNvPr id="2" name="Tekstfelt 1">
            <a:extLst>
              <a:ext uri="{FF2B5EF4-FFF2-40B4-BE49-F238E27FC236}">
                <a16:creationId xmlns:a16="http://schemas.microsoft.com/office/drawing/2014/main" id="{48CA1A6F-0263-01B8-4D0F-020B0E1A859E}"/>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GENERELLE BETRAGTNINGER UD FRA KLAGESAGERNE</a:t>
            </a:r>
            <a:endParaRPr lang="da-DK" sz="1600" dirty="0"/>
          </a:p>
          <a:p>
            <a:pPr>
              <a:lnSpc>
                <a:spcPts val="1600"/>
              </a:lnSpc>
            </a:pPr>
            <a:endParaRPr lang="da-DK" sz="1200" dirty="0"/>
          </a:p>
        </p:txBody>
      </p:sp>
      <p:sp>
        <p:nvSpPr>
          <p:cNvPr id="9" name="Pladsholder til indhold 2">
            <a:extLst>
              <a:ext uri="{FF2B5EF4-FFF2-40B4-BE49-F238E27FC236}">
                <a16:creationId xmlns:a16="http://schemas.microsoft.com/office/drawing/2014/main" id="{C621AD0B-7DE7-4AA4-B9FA-0E772FD1AF8C}"/>
              </a:ext>
            </a:extLst>
          </p:cNvPr>
          <p:cNvSpPr txBox="1">
            <a:spLocks/>
          </p:cNvSpPr>
          <p:nvPr/>
        </p:nvSpPr>
        <p:spPr>
          <a:xfrm>
            <a:off x="5570377" y="3153747"/>
            <a:ext cx="1898780" cy="2090058"/>
          </a:xfrm>
          <a:prstGeom prst="rect">
            <a:avLst/>
          </a:prstGeom>
        </p:spPr>
        <p:txBody>
          <a:bodyPr vert="horz" lIns="0" tIns="0" rIns="0" bIns="0" rtlCol="0">
            <a:noAutofit/>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a-DK" dirty="0"/>
          </a:p>
        </p:txBody>
      </p:sp>
      <p:graphicFrame>
        <p:nvGraphicFramePr>
          <p:cNvPr id="5" name="Tabel 4">
            <a:extLst>
              <a:ext uri="{FF2B5EF4-FFF2-40B4-BE49-F238E27FC236}">
                <a16:creationId xmlns:a16="http://schemas.microsoft.com/office/drawing/2014/main" id="{A56DDE39-B6FB-7BFF-656F-64943A078C23}"/>
              </a:ext>
            </a:extLst>
          </p:cNvPr>
          <p:cNvGraphicFramePr>
            <a:graphicFrameLocks noGrp="1"/>
          </p:cNvGraphicFramePr>
          <p:nvPr/>
        </p:nvGraphicFramePr>
        <p:xfrm>
          <a:off x="99825" y="2814764"/>
          <a:ext cx="8941538" cy="4118391"/>
        </p:xfrm>
        <a:graphic>
          <a:graphicData uri="http://schemas.openxmlformats.org/drawingml/2006/table">
            <a:tbl>
              <a:tblPr firstRow="1" bandRow="1">
                <a:tableStyleId>{21E4AEA4-8DFA-4A89-87EB-49C32662AFE0}</a:tableStyleId>
              </a:tblPr>
              <a:tblGrid>
                <a:gridCol w="3486745">
                  <a:extLst>
                    <a:ext uri="{9D8B030D-6E8A-4147-A177-3AD203B41FA5}">
                      <a16:colId xmlns:a16="http://schemas.microsoft.com/office/drawing/2014/main" val="1337201638"/>
                    </a:ext>
                  </a:extLst>
                </a:gridCol>
                <a:gridCol w="5454793">
                  <a:extLst>
                    <a:ext uri="{9D8B030D-6E8A-4147-A177-3AD203B41FA5}">
                      <a16:colId xmlns:a16="http://schemas.microsoft.com/office/drawing/2014/main" val="44308279"/>
                    </a:ext>
                  </a:extLst>
                </a:gridCol>
              </a:tblGrid>
              <a:tr h="338871">
                <a:tc>
                  <a:txBody>
                    <a:bodyPr/>
                    <a:lstStyle/>
                    <a:p>
                      <a:r>
                        <a:rPr lang="da-DK" sz="1400" dirty="0"/>
                        <a:t>NBL § 26, stk. 1</a:t>
                      </a:r>
                    </a:p>
                  </a:txBody>
                  <a:tcPr/>
                </a:tc>
                <a:tc>
                  <a:txBody>
                    <a:bodyPr/>
                    <a:lstStyle/>
                    <a:p>
                      <a:r>
                        <a:rPr lang="da-DK" sz="1400" b="1" dirty="0"/>
                        <a:t>Miljø- og Fødevareklagenævnets praksis</a:t>
                      </a:r>
                      <a:endParaRPr lang="da-DK" sz="1400" dirty="0"/>
                    </a:p>
                  </a:txBody>
                  <a:tcPr/>
                </a:tc>
                <a:extLst>
                  <a:ext uri="{0D108BD9-81ED-4DB2-BD59-A6C34878D82A}">
                    <a16:rowId xmlns:a16="http://schemas.microsoft.com/office/drawing/2014/main" val="2841954980"/>
                  </a:ext>
                </a:extLst>
              </a:tr>
              <a:tr h="3704365">
                <a:tc>
                  <a:txBody>
                    <a:bodyPr/>
                    <a:lstStyle/>
                    <a:p>
                      <a:r>
                        <a:rPr lang="da-DK" sz="1400" i="0" dirty="0"/>
                        <a:t>Adgang til fods og på cykel ad </a:t>
                      </a:r>
                      <a:r>
                        <a:rPr lang="da-DK" sz="1400" b="0" i="0" dirty="0"/>
                        <a:t>veje og stier </a:t>
                      </a:r>
                      <a:r>
                        <a:rPr lang="da-DK" sz="1400" i="0" dirty="0"/>
                        <a:t>i det åbne land kan kun helt eller delvis forbydes, hvis færdslen er til gene for den erhvervsmæssige udnyttelse af ejendommen, hvis den </a:t>
                      </a:r>
                    </a:p>
                    <a:p>
                      <a:r>
                        <a:rPr lang="da-DK" sz="1400" b="1" i="0" u="sng" dirty="0"/>
                        <a:t> i særlig grad generer privatlivets fred</a:t>
                      </a:r>
                      <a:r>
                        <a:rPr lang="da-DK" sz="1400" i="0" dirty="0"/>
                        <a:t>, eller hvis der er behov for beskyttelse af plante- og dyreliv. </a:t>
                      </a:r>
                      <a:endParaRPr lang="da-DK" sz="1400" dirty="0"/>
                    </a:p>
                    <a:p>
                      <a:endParaRPr lang="da-DK" sz="1400" dirty="0"/>
                    </a:p>
                  </a:txBody>
                  <a:tcPr/>
                </a:tc>
                <a:tc>
                  <a:txBody>
                    <a:bodyPr/>
                    <a:lstStyle/>
                    <a:p>
                      <a:pPr marL="742950" lvl="1" indent="-285750">
                        <a:buFont typeface="Wingdings" panose="05000000000000000000" pitchFamily="2" charset="2"/>
                        <a:buChar char="§"/>
                      </a:pPr>
                      <a:r>
                        <a:rPr lang="da-DK" sz="1400" dirty="0"/>
                        <a:t>Det er som regel forudsætning for lukning, at </a:t>
                      </a:r>
                    </a:p>
                    <a:p>
                      <a:pPr marL="457200" lvl="1" indent="0">
                        <a:buFont typeface="Wingdings" panose="05000000000000000000" pitchFamily="2" charset="2"/>
                        <a:buNone/>
                      </a:pPr>
                      <a:endParaRPr lang="da-DK" sz="1400" dirty="0"/>
                    </a:p>
                    <a:p>
                      <a:pPr marL="1200150" lvl="2" indent="-285750">
                        <a:buFont typeface="Arial" panose="020B0604020202020204" pitchFamily="34" charset="0"/>
                        <a:buChar char="•"/>
                      </a:pPr>
                      <a:r>
                        <a:rPr lang="da-DK" sz="1400" dirty="0"/>
                        <a:t>vej/sti forløber meget tæt op ad en beboelsesbygning,</a:t>
                      </a:r>
                    </a:p>
                    <a:p>
                      <a:pPr marL="1200150" lvl="2" indent="-285750">
                        <a:buFont typeface="Arial" panose="020B0604020202020204" pitchFamily="34" charset="0"/>
                        <a:buChar char="•"/>
                      </a:pPr>
                      <a:endParaRPr lang="da-DK" sz="1400" dirty="0"/>
                    </a:p>
                    <a:p>
                      <a:pPr marL="1200150" lvl="2" indent="-285750">
                        <a:buFont typeface="Arial" panose="020B0604020202020204" pitchFamily="34" charset="0"/>
                        <a:buChar char="•"/>
                      </a:pPr>
                      <a:r>
                        <a:rPr lang="da-DK" sz="1400" dirty="0"/>
                        <a:t>der ikke er ikke er mulighed for opsætning af hegn, afskærmende beplantning m.v.,</a:t>
                      </a:r>
                    </a:p>
                    <a:p>
                      <a:pPr marL="914400" lvl="2" indent="0">
                        <a:buFont typeface="Arial" panose="020B0604020202020204" pitchFamily="34" charset="0"/>
                        <a:buNone/>
                      </a:pPr>
                      <a:endParaRPr lang="da-DK" sz="1400" dirty="0"/>
                    </a:p>
                    <a:p>
                      <a:pPr marL="1200150" lvl="2" indent="-285750">
                        <a:buFont typeface="Arial" panose="020B0604020202020204" pitchFamily="34" charset="0"/>
                        <a:buChar char="•"/>
                      </a:pPr>
                      <a:r>
                        <a:rPr lang="da-DK" sz="1400" dirty="0"/>
                        <a:t>vejen/stien gennemskærer en gårdsplads el. passerer arealer, som beboerne med rimelighed kan forlange afskærmet fra offentligheden.  </a:t>
                      </a:r>
                    </a:p>
                    <a:p>
                      <a:pPr lvl="1"/>
                      <a:endParaRPr lang="da-DK" sz="1600" dirty="0"/>
                    </a:p>
                    <a:p>
                      <a:pPr lvl="1">
                        <a:buFont typeface="Wingdings" panose="05000000000000000000" pitchFamily="2" charset="2"/>
                        <a:buChar char="Ø"/>
                      </a:pPr>
                      <a:r>
                        <a:rPr lang="da-DK" sz="2000" dirty="0"/>
                        <a:t> Altid konkret vurdering</a:t>
                      </a:r>
                    </a:p>
                    <a:p>
                      <a:pPr lvl="1"/>
                      <a:endParaRPr lang="da-DK" sz="1600" dirty="0"/>
                    </a:p>
                    <a:p>
                      <a:pPr marL="0" indent="0">
                        <a:buNone/>
                      </a:pPr>
                      <a:r>
                        <a:rPr lang="da-DK" sz="1100" i="1" dirty="0"/>
                        <a:t>(Se f.eks. Naturklagenævnet Orienterer, NKO nr. 272, marts 2003, litra C, og f.eks. 22/11271, 23/</a:t>
                      </a:r>
                      <a:r>
                        <a:rPr lang="da-DK" sz="1100" i="0" dirty="0"/>
                        <a:t>14537</a:t>
                      </a:r>
                      <a:r>
                        <a:rPr lang="da-DK" sz="1100" i="1" dirty="0"/>
                        <a:t>)</a:t>
                      </a:r>
                    </a:p>
                    <a:p>
                      <a:pPr marL="0" indent="0">
                        <a:buFontTx/>
                        <a:buNone/>
                      </a:pPr>
                      <a:endParaRPr lang="da-DK" sz="1400" dirty="0"/>
                    </a:p>
                  </a:txBody>
                  <a:tcPr/>
                </a:tc>
                <a:extLst>
                  <a:ext uri="{0D108BD9-81ED-4DB2-BD59-A6C34878D82A}">
                    <a16:rowId xmlns:a16="http://schemas.microsoft.com/office/drawing/2014/main" val="1562875844"/>
                  </a:ext>
                </a:extLst>
              </a:tr>
            </a:tbl>
          </a:graphicData>
        </a:graphic>
      </p:graphicFrame>
      <p:cxnSp>
        <p:nvCxnSpPr>
          <p:cNvPr id="3" name="Lige pilforbindelse 2">
            <a:extLst>
              <a:ext uri="{FF2B5EF4-FFF2-40B4-BE49-F238E27FC236}">
                <a16:creationId xmlns:a16="http://schemas.microsoft.com/office/drawing/2014/main" id="{37A9FFD5-E4A6-5C1F-3419-14601469C512}"/>
              </a:ext>
            </a:extLst>
          </p:cNvPr>
          <p:cNvCxnSpPr>
            <a:cxnSpLocks/>
            <a:endCxn id="4" idx="2"/>
          </p:cNvCxnSpPr>
          <p:nvPr/>
        </p:nvCxnSpPr>
        <p:spPr>
          <a:xfrm>
            <a:off x="99824" y="1813412"/>
            <a:ext cx="737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kstfelt 3">
            <a:extLst>
              <a:ext uri="{FF2B5EF4-FFF2-40B4-BE49-F238E27FC236}">
                <a16:creationId xmlns:a16="http://schemas.microsoft.com/office/drawing/2014/main" id="{4314FCCA-1B9B-A350-2645-FFC3E40AA7E6}"/>
              </a:ext>
            </a:extLst>
          </p:cNvPr>
          <p:cNvSpPr txBox="1"/>
          <p:nvPr/>
        </p:nvSpPr>
        <p:spPr>
          <a:xfrm>
            <a:off x="102637" y="1644135"/>
            <a:ext cx="1468582" cy="169277"/>
          </a:xfrm>
          <a:prstGeom prst="rect">
            <a:avLst/>
          </a:prstGeom>
          <a:noFill/>
        </p:spPr>
        <p:txBody>
          <a:bodyPr wrap="square" lIns="0" tIns="0" rIns="0" bIns="0" rtlCol="0">
            <a:spAutoFit/>
          </a:bodyPr>
          <a:lstStyle/>
          <a:p>
            <a:r>
              <a:rPr lang="da-DK" sz="1100" dirty="0"/>
              <a:t>Fortsat</a:t>
            </a:r>
            <a:endParaRPr lang="da-DK" dirty="0"/>
          </a:p>
        </p:txBody>
      </p:sp>
    </p:spTree>
    <p:extLst>
      <p:ext uri="{BB962C8B-B14F-4D97-AF65-F5344CB8AC3E}">
        <p14:creationId xmlns:p14="http://schemas.microsoft.com/office/powerpoint/2010/main" val="3619670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4C98179-FD0F-796A-85BE-9086F384FF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Privatlivets fred</a:t>
            </a:r>
          </a:p>
        </p:txBody>
      </p:sp>
      <p:sp>
        <p:nvSpPr>
          <p:cNvPr id="2" name="Tekstfelt 1">
            <a:extLst>
              <a:ext uri="{FF2B5EF4-FFF2-40B4-BE49-F238E27FC236}">
                <a16:creationId xmlns:a16="http://schemas.microsoft.com/office/drawing/2014/main" id="{48CA1A6F-0263-01B8-4D0F-020B0E1A859E}"/>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EKSEMPLER FRA PRAKSIS – IKKE GENE - 23/14537, 23. okt. 2025, </a:t>
            </a:r>
            <a:r>
              <a:rPr lang="da-DK" dirty="0" err="1"/>
              <a:t>formandsafg</a:t>
            </a:r>
            <a:r>
              <a:rPr lang="da-DK" dirty="0"/>
              <a:t>.</a:t>
            </a:r>
          </a:p>
          <a:p>
            <a:pPr>
              <a:lnSpc>
                <a:spcPts val="1600"/>
              </a:lnSpc>
            </a:pPr>
            <a:endParaRPr lang="da-DK" sz="1200" dirty="0"/>
          </a:p>
        </p:txBody>
      </p:sp>
      <p:sp>
        <p:nvSpPr>
          <p:cNvPr id="9" name="Pladsholder til indhold 2">
            <a:extLst>
              <a:ext uri="{FF2B5EF4-FFF2-40B4-BE49-F238E27FC236}">
                <a16:creationId xmlns:a16="http://schemas.microsoft.com/office/drawing/2014/main" id="{C621AD0B-7DE7-4AA4-B9FA-0E772FD1AF8C}"/>
              </a:ext>
            </a:extLst>
          </p:cNvPr>
          <p:cNvSpPr txBox="1">
            <a:spLocks/>
          </p:cNvSpPr>
          <p:nvPr/>
        </p:nvSpPr>
        <p:spPr>
          <a:xfrm>
            <a:off x="5570377" y="3153747"/>
            <a:ext cx="1898780" cy="2090058"/>
          </a:xfrm>
          <a:prstGeom prst="rect">
            <a:avLst/>
          </a:prstGeom>
        </p:spPr>
        <p:txBody>
          <a:bodyPr vert="horz" lIns="0" tIns="0" rIns="0" bIns="0" rtlCol="0">
            <a:noAutofit/>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a-DK" dirty="0"/>
          </a:p>
        </p:txBody>
      </p:sp>
      <p:graphicFrame>
        <p:nvGraphicFramePr>
          <p:cNvPr id="5" name="Tabel 4">
            <a:extLst>
              <a:ext uri="{FF2B5EF4-FFF2-40B4-BE49-F238E27FC236}">
                <a16:creationId xmlns:a16="http://schemas.microsoft.com/office/drawing/2014/main" id="{A56DDE39-B6FB-7BFF-656F-64943A078C23}"/>
              </a:ext>
            </a:extLst>
          </p:cNvPr>
          <p:cNvGraphicFramePr>
            <a:graphicFrameLocks noGrp="1"/>
          </p:cNvGraphicFramePr>
          <p:nvPr/>
        </p:nvGraphicFramePr>
        <p:xfrm>
          <a:off x="2366939" y="2735004"/>
          <a:ext cx="6674424" cy="4066251"/>
        </p:xfrm>
        <a:graphic>
          <a:graphicData uri="http://schemas.openxmlformats.org/drawingml/2006/table">
            <a:tbl>
              <a:tblPr firstRow="1" bandRow="1">
                <a:tableStyleId>{21E4AEA4-8DFA-4A89-87EB-49C32662AFE0}</a:tableStyleId>
              </a:tblPr>
              <a:tblGrid>
                <a:gridCol w="2438463">
                  <a:extLst>
                    <a:ext uri="{9D8B030D-6E8A-4147-A177-3AD203B41FA5}">
                      <a16:colId xmlns:a16="http://schemas.microsoft.com/office/drawing/2014/main" val="1337201638"/>
                    </a:ext>
                  </a:extLst>
                </a:gridCol>
                <a:gridCol w="4235961">
                  <a:extLst>
                    <a:ext uri="{9D8B030D-6E8A-4147-A177-3AD203B41FA5}">
                      <a16:colId xmlns:a16="http://schemas.microsoft.com/office/drawing/2014/main" val="44308279"/>
                    </a:ext>
                  </a:extLst>
                </a:gridCol>
              </a:tblGrid>
              <a:tr h="271587">
                <a:tc>
                  <a:txBody>
                    <a:bodyPr/>
                    <a:lstStyle/>
                    <a:p>
                      <a:r>
                        <a:rPr lang="da-DK" sz="1400" dirty="0"/>
                        <a:t>Nævnets afgørelse</a:t>
                      </a:r>
                    </a:p>
                  </a:txBody>
                  <a:tcPr/>
                </a:tc>
                <a:tc>
                  <a:txBody>
                    <a:bodyPr/>
                    <a:lstStyle/>
                    <a:p>
                      <a:r>
                        <a:rPr lang="da-DK" sz="1400" b="1" dirty="0"/>
                        <a:t>Nævnets vurdering</a:t>
                      </a:r>
                      <a:endParaRPr lang="da-DK" sz="1400" dirty="0"/>
                    </a:p>
                  </a:txBody>
                  <a:tcPr/>
                </a:tc>
                <a:extLst>
                  <a:ext uri="{0D108BD9-81ED-4DB2-BD59-A6C34878D82A}">
                    <a16:rowId xmlns:a16="http://schemas.microsoft.com/office/drawing/2014/main" val="2841954980"/>
                  </a:ext>
                </a:extLst>
              </a:tr>
              <a:tr h="3761451">
                <a:tc>
                  <a:txBody>
                    <a:bodyPr/>
                    <a:lstStyle/>
                    <a:p>
                      <a:pPr marL="285750" indent="-285750">
                        <a:buFont typeface="Wingdings" panose="05000000000000000000" pitchFamily="2" charset="2"/>
                        <a:buChar char="§"/>
                      </a:pPr>
                      <a:r>
                        <a:rPr lang="da-DK" sz="1400" i="0" dirty="0"/>
                        <a:t>Nævnet stadfæstede kommunens afgørelse om, at der var offentlig adgang til sti </a:t>
                      </a:r>
                    </a:p>
                    <a:p>
                      <a:pPr marL="285750" indent="-285750">
                        <a:buFont typeface="Wingdings" panose="05000000000000000000" pitchFamily="2" charset="2"/>
                        <a:buChar char="§"/>
                      </a:pPr>
                      <a:r>
                        <a:rPr lang="da-DK" sz="1400" i="0" dirty="0"/>
                        <a:t>Stien forløb på en ubebygget   ejendom mellem to beboelsesejendomme, i en række bolig-ejendomme langs kysten </a:t>
                      </a:r>
                    </a:p>
                    <a:p>
                      <a:pPr marL="285750" indent="-285750">
                        <a:buFont typeface="Wingdings" panose="05000000000000000000" pitchFamily="2" charset="2"/>
                        <a:buChar char="§"/>
                      </a:pPr>
                      <a:r>
                        <a:rPr lang="da-DK" sz="1400" i="0" dirty="0"/>
                        <a:t>Klager anførte, at grunden blev brugt til ophold og frugttræer, og offentlig adgang var til stor gene for klagers privatliv.</a:t>
                      </a:r>
                      <a:endParaRPr lang="da-DK" sz="1400" dirty="0"/>
                    </a:p>
                  </a:txBody>
                  <a:tcPr/>
                </a:tc>
                <a:tc>
                  <a:txBody>
                    <a:bodyPr/>
                    <a:lstStyle/>
                    <a:p>
                      <a:pPr marL="742950" lvl="1" indent="-285750">
                        <a:buFont typeface="Wingdings" panose="05000000000000000000" pitchFamily="2" charset="2"/>
                        <a:buChar char="§"/>
                      </a:pPr>
                      <a:r>
                        <a:rPr lang="da-DK" sz="1400" dirty="0"/>
                        <a:t>Fandt, at det </a:t>
                      </a:r>
                      <a:r>
                        <a:rPr lang="da-DK" sz="1400" i="1" dirty="0"/>
                        <a:t>ikke</a:t>
                      </a:r>
                      <a:r>
                        <a:rPr lang="da-DK" sz="1400" dirty="0"/>
                        <a:t> var godtgjort, at hensyn til privatlivets fred kunne begrunde hindring af offentlighedens adgang til stien. </a:t>
                      </a:r>
                    </a:p>
                    <a:p>
                      <a:pPr marL="457200" lvl="1" indent="0">
                        <a:buFont typeface="Wingdings" panose="05000000000000000000" pitchFamily="2" charset="2"/>
                        <a:buNone/>
                      </a:pPr>
                      <a:endParaRPr lang="da-DK" sz="1400" dirty="0"/>
                    </a:p>
                    <a:p>
                      <a:pPr marL="742950" lvl="1" indent="-285750">
                        <a:buFont typeface="Wingdings" panose="05000000000000000000" pitchFamily="2" charset="2"/>
                        <a:buChar char="§"/>
                      </a:pPr>
                      <a:r>
                        <a:rPr lang="da-DK" sz="1400" dirty="0"/>
                        <a:t>Lagde vægt på</a:t>
                      </a:r>
                    </a:p>
                    <a:p>
                      <a:pPr marL="457200" lvl="1" indent="0">
                        <a:buFont typeface="Wingdings" panose="05000000000000000000" pitchFamily="2" charset="2"/>
                        <a:buNone/>
                      </a:pPr>
                      <a:endParaRPr lang="da-DK" sz="1400" dirty="0"/>
                    </a:p>
                    <a:p>
                      <a:pPr marL="742950" lvl="1" indent="-285750">
                        <a:buFontTx/>
                        <a:buChar char="-"/>
                      </a:pPr>
                      <a:r>
                        <a:rPr lang="da-DK" sz="1400" dirty="0"/>
                        <a:t>At der ikke var bolig eller anden bebyggelse på ejendommen, hvorpå stien forløb</a:t>
                      </a:r>
                    </a:p>
                    <a:p>
                      <a:pPr marL="742950" lvl="1" indent="-285750">
                        <a:buFontTx/>
                        <a:buChar char="-"/>
                      </a:pPr>
                      <a:r>
                        <a:rPr lang="da-DK" sz="1400" dirty="0"/>
                        <a:t>At stien ikke passerede arealer, som med rimelighed kunne forlanges afskærmet fra offentligheden</a:t>
                      </a:r>
                    </a:p>
                  </a:txBody>
                  <a:tcPr/>
                </a:tc>
                <a:extLst>
                  <a:ext uri="{0D108BD9-81ED-4DB2-BD59-A6C34878D82A}">
                    <a16:rowId xmlns:a16="http://schemas.microsoft.com/office/drawing/2014/main" val="1562875844"/>
                  </a:ext>
                </a:extLst>
              </a:tr>
            </a:tbl>
          </a:graphicData>
        </a:graphic>
      </p:graphicFrame>
      <p:pic>
        <p:nvPicPr>
          <p:cNvPr id="8" name="Billede 7">
            <a:extLst>
              <a:ext uri="{FF2B5EF4-FFF2-40B4-BE49-F238E27FC236}">
                <a16:creationId xmlns:a16="http://schemas.microsoft.com/office/drawing/2014/main" id="{3A9A7A0A-9FEC-2FAA-F3C0-A5E3897A511A}"/>
              </a:ext>
            </a:extLst>
          </p:cNvPr>
          <p:cNvPicPr>
            <a:picLocks noChangeAspect="1"/>
          </p:cNvPicPr>
          <p:nvPr/>
        </p:nvPicPr>
        <p:blipFill>
          <a:blip r:embed="rId3"/>
          <a:stretch>
            <a:fillRect/>
          </a:stretch>
        </p:blipFill>
        <p:spPr>
          <a:xfrm>
            <a:off x="102637" y="2735004"/>
            <a:ext cx="2264302" cy="2222203"/>
          </a:xfrm>
          <a:prstGeom prst="rect">
            <a:avLst/>
          </a:prstGeom>
        </p:spPr>
      </p:pic>
    </p:spTree>
    <p:extLst>
      <p:ext uri="{BB962C8B-B14F-4D97-AF65-F5344CB8AC3E}">
        <p14:creationId xmlns:p14="http://schemas.microsoft.com/office/powerpoint/2010/main" val="62095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4C98179-FD0F-796A-85BE-9086F384FF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Privatlivets fred</a:t>
            </a:r>
          </a:p>
        </p:txBody>
      </p:sp>
      <p:sp>
        <p:nvSpPr>
          <p:cNvPr id="2" name="Tekstfelt 1">
            <a:extLst>
              <a:ext uri="{FF2B5EF4-FFF2-40B4-BE49-F238E27FC236}">
                <a16:creationId xmlns:a16="http://schemas.microsoft.com/office/drawing/2014/main" id="{48CA1A6F-0263-01B8-4D0F-020B0E1A859E}"/>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EKSEMPLER FRA PRAKSIS - IKKE GENE - 23/03459, 30. sep. 2025, </a:t>
            </a:r>
            <a:r>
              <a:rPr lang="da-DK" dirty="0" err="1"/>
              <a:t>formandsafg</a:t>
            </a:r>
            <a:r>
              <a:rPr lang="da-DK" dirty="0"/>
              <a:t>.</a:t>
            </a:r>
          </a:p>
          <a:p>
            <a:pPr>
              <a:lnSpc>
                <a:spcPts val="1600"/>
              </a:lnSpc>
            </a:pPr>
            <a:endParaRPr lang="da-DK" sz="1200" dirty="0"/>
          </a:p>
        </p:txBody>
      </p:sp>
      <p:sp>
        <p:nvSpPr>
          <p:cNvPr id="9" name="Pladsholder til indhold 2">
            <a:extLst>
              <a:ext uri="{FF2B5EF4-FFF2-40B4-BE49-F238E27FC236}">
                <a16:creationId xmlns:a16="http://schemas.microsoft.com/office/drawing/2014/main" id="{C621AD0B-7DE7-4AA4-B9FA-0E772FD1AF8C}"/>
              </a:ext>
            </a:extLst>
          </p:cNvPr>
          <p:cNvSpPr txBox="1">
            <a:spLocks/>
          </p:cNvSpPr>
          <p:nvPr/>
        </p:nvSpPr>
        <p:spPr>
          <a:xfrm>
            <a:off x="5570377" y="3153747"/>
            <a:ext cx="1898780" cy="2090058"/>
          </a:xfrm>
          <a:prstGeom prst="rect">
            <a:avLst/>
          </a:prstGeom>
        </p:spPr>
        <p:txBody>
          <a:bodyPr vert="horz" lIns="0" tIns="0" rIns="0" bIns="0" rtlCol="0">
            <a:noAutofit/>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a-DK" dirty="0"/>
          </a:p>
        </p:txBody>
      </p:sp>
      <p:graphicFrame>
        <p:nvGraphicFramePr>
          <p:cNvPr id="5" name="Tabel 4">
            <a:extLst>
              <a:ext uri="{FF2B5EF4-FFF2-40B4-BE49-F238E27FC236}">
                <a16:creationId xmlns:a16="http://schemas.microsoft.com/office/drawing/2014/main" id="{A56DDE39-B6FB-7BFF-656F-64943A078C23}"/>
              </a:ext>
            </a:extLst>
          </p:cNvPr>
          <p:cNvGraphicFramePr>
            <a:graphicFrameLocks noGrp="1"/>
          </p:cNvGraphicFramePr>
          <p:nvPr/>
        </p:nvGraphicFramePr>
        <p:xfrm>
          <a:off x="2366939" y="2735004"/>
          <a:ext cx="6674424" cy="4066251"/>
        </p:xfrm>
        <a:graphic>
          <a:graphicData uri="http://schemas.openxmlformats.org/drawingml/2006/table">
            <a:tbl>
              <a:tblPr firstRow="1" bandRow="1">
                <a:tableStyleId>{21E4AEA4-8DFA-4A89-87EB-49C32662AFE0}</a:tableStyleId>
              </a:tblPr>
              <a:tblGrid>
                <a:gridCol w="2438463">
                  <a:extLst>
                    <a:ext uri="{9D8B030D-6E8A-4147-A177-3AD203B41FA5}">
                      <a16:colId xmlns:a16="http://schemas.microsoft.com/office/drawing/2014/main" val="1337201638"/>
                    </a:ext>
                  </a:extLst>
                </a:gridCol>
                <a:gridCol w="4235961">
                  <a:extLst>
                    <a:ext uri="{9D8B030D-6E8A-4147-A177-3AD203B41FA5}">
                      <a16:colId xmlns:a16="http://schemas.microsoft.com/office/drawing/2014/main" val="44308279"/>
                    </a:ext>
                  </a:extLst>
                </a:gridCol>
              </a:tblGrid>
              <a:tr h="271587">
                <a:tc>
                  <a:txBody>
                    <a:bodyPr/>
                    <a:lstStyle/>
                    <a:p>
                      <a:r>
                        <a:rPr lang="da-DK" sz="1400" dirty="0"/>
                        <a:t>Nævnets afgørelse</a:t>
                      </a:r>
                    </a:p>
                  </a:txBody>
                  <a:tcPr/>
                </a:tc>
                <a:tc>
                  <a:txBody>
                    <a:bodyPr/>
                    <a:lstStyle/>
                    <a:p>
                      <a:r>
                        <a:rPr lang="da-DK" sz="1400" b="1" dirty="0"/>
                        <a:t>Nævnets vurdering</a:t>
                      </a:r>
                      <a:endParaRPr lang="da-DK" sz="1400" dirty="0"/>
                    </a:p>
                  </a:txBody>
                  <a:tcPr/>
                </a:tc>
                <a:extLst>
                  <a:ext uri="{0D108BD9-81ED-4DB2-BD59-A6C34878D82A}">
                    <a16:rowId xmlns:a16="http://schemas.microsoft.com/office/drawing/2014/main" val="2841954980"/>
                  </a:ext>
                </a:extLst>
              </a:tr>
              <a:tr h="3761451">
                <a:tc>
                  <a:txBody>
                    <a:bodyPr/>
                    <a:lstStyle/>
                    <a:p>
                      <a:pPr marL="285750" indent="-285750">
                        <a:buFont typeface="Wingdings" panose="05000000000000000000" pitchFamily="2" charset="2"/>
                        <a:buChar char="§"/>
                      </a:pPr>
                      <a:r>
                        <a:rPr lang="da-DK" sz="1400" i="0" dirty="0"/>
                        <a:t>Nævnet stadfæstede kommunens afgørelse om, at offentlig adgang til markvej ikke kunne hindres.</a:t>
                      </a:r>
                    </a:p>
                    <a:p>
                      <a:pPr marL="0" indent="0">
                        <a:buFont typeface="Wingdings" panose="05000000000000000000" pitchFamily="2" charset="2"/>
                        <a:buNone/>
                      </a:pPr>
                      <a:endParaRPr lang="da-DK" sz="1400" i="0" dirty="0"/>
                    </a:p>
                    <a:p>
                      <a:pPr marL="285750" indent="-285750">
                        <a:buFont typeface="Wingdings" panose="05000000000000000000" pitchFamily="2" charset="2"/>
                        <a:buChar char="§"/>
                      </a:pPr>
                      <a:r>
                        <a:rPr lang="da-DK" sz="1400" i="0" dirty="0"/>
                        <a:t>Markvejen forløb på ejendom med bolig i udkanten af landsby </a:t>
                      </a:r>
                    </a:p>
                    <a:p>
                      <a:pPr marL="0" indent="0">
                        <a:buFont typeface="Wingdings" panose="05000000000000000000" pitchFamily="2" charset="2"/>
                        <a:buNone/>
                      </a:pPr>
                      <a:endParaRPr lang="da-DK" sz="1400" i="0" dirty="0"/>
                    </a:p>
                    <a:p>
                      <a:pPr marL="285750" indent="-285750">
                        <a:buFont typeface="Wingdings" panose="05000000000000000000" pitchFamily="2" charset="2"/>
                        <a:buChar char="§"/>
                      </a:pPr>
                      <a:r>
                        <a:rPr lang="da-DK" sz="1400" i="0" dirty="0"/>
                        <a:t>Klager anførte, at offentlig færdsel i særlig grad var til gene for privatlivets fred.</a:t>
                      </a:r>
                      <a:endParaRPr lang="da-DK" sz="1400" dirty="0"/>
                    </a:p>
                  </a:txBody>
                  <a:tcPr/>
                </a:tc>
                <a:tc>
                  <a:txBody>
                    <a:bodyPr/>
                    <a:lstStyle/>
                    <a:p>
                      <a:pPr marL="742950" lvl="1" indent="-285750">
                        <a:buFont typeface="Wingdings" panose="05000000000000000000" pitchFamily="2" charset="2"/>
                        <a:buChar char="§"/>
                      </a:pPr>
                      <a:r>
                        <a:rPr lang="da-DK" sz="1400" dirty="0"/>
                        <a:t>Fandt, at det </a:t>
                      </a:r>
                      <a:r>
                        <a:rPr lang="da-DK" sz="1400" i="1" dirty="0"/>
                        <a:t>ikke</a:t>
                      </a:r>
                      <a:r>
                        <a:rPr lang="da-DK" sz="1400" dirty="0"/>
                        <a:t> grundlag for at tilsidesætte kommunens vurdering af, at offentlig færdsel ikke i særlig grad var til gene for privatlivets fred.</a:t>
                      </a:r>
                    </a:p>
                    <a:p>
                      <a:pPr marL="457200" lvl="1" indent="0">
                        <a:buFont typeface="Wingdings" panose="05000000000000000000" pitchFamily="2" charset="2"/>
                        <a:buNone/>
                      </a:pPr>
                      <a:endParaRPr lang="da-DK" sz="1400" dirty="0"/>
                    </a:p>
                    <a:p>
                      <a:pPr marL="742950" lvl="1" indent="-285750">
                        <a:buFont typeface="Wingdings" panose="05000000000000000000" pitchFamily="2" charset="2"/>
                        <a:buChar char="§"/>
                      </a:pPr>
                      <a:r>
                        <a:rPr lang="da-DK" sz="1400" dirty="0"/>
                        <a:t>Markvejen forløb ca. 10 m fra huset</a:t>
                      </a:r>
                    </a:p>
                    <a:p>
                      <a:pPr marL="742950" lvl="1" indent="-285750">
                        <a:buFont typeface="Wingdings" panose="05000000000000000000" pitchFamily="2" charset="2"/>
                        <a:buChar char="§"/>
                      </a:pPr>
                      <a:endParaRPr lang="da-DK" sz="1400" dirty="0"/>
                    </a:p>
                    <a:p>
                      <a:pPr marL="742950" lvl="1" indent="-285750">
                        <a:buFont typeface="Wingdings" panose="05000000000000000000" pitchFamily="2" charset="2"/>
                        <a:buChar char="§"/>
                      </a:pPr>
                      <a:r>
                        <a:rPr lang="da-DK" sz="1400" dirty="0"/>
                        <a:t>Markvejen gennemskar ikke ejendommens primære opholdsarealer</a:t>
                      </a:r>
                    </a:p>
                    <a:p>
                      <a:pPr marL="742950" lvl="1" indent="-285750">
                        <a:buFont typeface="Wingdings" panose="05000000000000000000" pitchFamily="2" charset="2"/>
                        <a:buChar char="§"/>
                      </a:pPr>
                      <a:endParaRPr lang="da-DK" sz="1400" dirty="0"/>
                    </a:p>
                    <a:p>
                      <a:pPr marL="742950" lvl="1" indent="-285750">
                        <a:buFont typeface="Wingdings" panose="05000000000000000000" pitchFamily="2" charset="2"/>
                        <a:buChar char="§"/>
                      </a:pPr>
                      <a:r>
                        <a:rPr lang="da-DK" sz="1400" dirty="0"/>
                        <a:t>Det var muligt at etablere afskærmende beplantning eller opsætte hegn mellem markvejen og ejendommens bebyggelse.</a:t>
                      </a:r>
                    </a:p>
                  </a:txBody>
                  <a:tcPr/>
                </a:tc>
                <a:extLst>
                  <a:ext uri="{0D108BD9-81ED-4DB2-BD59-A6C34878D82A}">
                    <a16:rowId xmlns:a16="http://schemas.microsoft.com/office/drawing/2014/main" val="1562875844"/>
                  </a:ext>
                </a:extLst>
              </a:tr>
            </a:tbl>
          </a:graphicData>
        </a:graphic>
      </p:graphicFrame>
      <p:pic>
        <p:nvPicPr>
          <p:cNvPr id="10" name="Billede 9">
            <a:extLst>
              <a:ext uri="{FF2B5EF4-FFF2-40B4-BE49-F238E27FC236}">
                <a16:creationId xmlns:a16="http://schemas.microsoft.com/office/drawing/2014/main" id="{27009984-453B-4D36-D4B0-48DEB19C7815}"/>
              </a:ext>
            </a:extLst>
          </p:cNvPr>
          <p:cNvPicPr>
            <a:picLocks noChangeAspect="1"/>
          </p:cNvPicPr>
          <p:nvPr/>
        </p:nvPicPr>
        <p:blipFill>
          <a:blip r:embed="rId3"/>
          <a:stretch>
            <a:fillRect/>
          </a:stretch>
        </p:blipFill>
        <p:spPr>
          <a:xfrm>
            <a:off x="102637" y="2735004"/>
            <a:ext cx="2267633" cy="2246070"/>
          </a:xfrm>
          <a:prstGeom prst="rect">
            <a:avLst/>
          </a:prstGeom>
        </p:spPr>
      </p:pic>
    </p:spTree>
    <p:extLst>
      <p:ext uri="{BB962C8B-B14F-4D97-AF65-F5344CB8AC3E}">
        <p14:creationId xmlns:p14="http://schemas.microsoft.com/office/powerpoint/2010/main" val="2053658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DFD36-64D2-194D-A356-C21A45F6C0F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A761E421-E082-2184-3015-4979C98467A6}"/>
              </a:ext>
            </a:extLst>
          </p:cNvPr>
          <p:cNvSpPr>
            <a:spLocks noGrp="1"/>
          </p:cNvSpPr>
          <p:nvPr>
            <p:ph idx="1"/>
          </p:nvPr>
        </p:nvSpPr>
        <p:spPr/>
        <p:txBody>
          <a:bodyPr/>
          <a:lstStyle/>
          <a:p>
            <a:pPr algn="just"/>
            <a:r>
              <a:rPr lang="da-DK" b="0" i="0" dirty="0">
                <a:solidFill>
                  <a:srgbClr val="212529"/>
                </a:solidFill>
                <a:effectLst/>
              </a:rPr>
              <a:t>Det fremgår af vandløbslovens § 1, stk. 1, at loven tager sigte på, at vandløb kan benyttes til </a:t>
            </a:r>
            <a:r>
              <a:rPr lang="da-DK" b="0" i="1" dirty="0">
                <a:solidFill>
                  <a:srgbClr val="212529"/>
                </a:solidFill>
                <a:effectLst/>
              </a:rPr>
              <a:t>afledning</a:t>
            </a:r>
            <a:r>
              <a:rPr lang="da-DK" b="0" i="0" dirty="0">
                <a:solidFill>
                  <a:srgbClr val="212529"/>
                </a:solidFill>
                <a:effectLst/>
              </a:rPr>
              <a:t> af vand, navnlig overfladevand, spildevand og drænvand. Omfattet af loven er bl.a. </a:t>
            </a:r>
            <a:r>
              <a:rPr lang="da-DK" b="0" i="1" dirty="0">
                <a:solidFill>
                  <a:srgbClr val="212529"/>
                </a:solidFill>
                <a:effectLst/>
              </a:rPr>
              <a:t>rørledninger og dræn</a:t>
            </a:r>
            <a:r>
              <a:rPr lang="da-DK" b="0" i="0" dirty="0">
                <a:solidFill>
                  <a:srgbClr val="212529"/>
                </a:solidFill>
                <a:effectLst/>
              </a:rPr>
              <a:t>, hvis tilstedeværelse og vedligeholdelse flere end en enkelt har interesse i, jf. § 2, stk. 2.</a:t>
            </a:r>
            <a:endParaRPr lang="da-DK" dirty="0">
              <a:solidFill>
                <a:srgbClr val="212529"/>
              </a:solidFill>
            </a:endParaRPr>
          </a:p>
          <a:p>
            <a:pPr algn="just"/>
            <a:r>
              <a:rPr lang="da-DK" b="0" i="0" dirty="0">
                <a:solidFill>
                  <a:srgbClr val="212529"/>
                </a:solidFill>
                <a:effectLst/>
              </a:rPr>
              <a:t>Spildevandsanlæg omfatter efter spildevandsbekendtgørelsens </a:t>
            </a:r>
            <a:br>
              <a:rPr lang="da-DK" b="0" i="0" dirty="0">
                <a:solidFill>
                  <a:srgbClr val="212529"/>
                </a:solidFill>
                <a:effectLst/>
              </a:rPr>
            </a:br>
            <a:r>
              <a:rPr lang="da-DK" b="0" i="0" dirty="0">
                <a:solidFill>
                  <a:srgbClr val="212529"/>
                </a:solidFill>
                <a:effectLst/>
              </a:rPr>
              <a:t>§ 3, stk. 7, såvel </a:t>
            </a:r>
            <a:r>
              <a:rPr lang="da-DK" b="0" i="1" dirty="0">
                <a:solidFill>
                  <a:srgbClr val="212529"/>
                </a:solidFill>
                <a:effectLst/>
              </a:rPr>
              <a:t>åbne som lukkede ledninger og andre anlæg</a:t>
            </a:r>
            <a:r>
              <a:rPr lang="da-DK" b="0" i="0" dirty="0">
                <a:solidFill>
                  <a:srgbClr val="212529"/>
                </a:solidFill>
                <a:effectLst/>
              </a:rPr>
              <a:t>, der tjener til afledning eller behandling af spildevand m.v. i forbindelse med udledning til vandløb, søer eller havet, afledning til jorden eller anden form for bortskaffelse.</a:t>
            </a:r>
          </a:p>
          <a:p>
            <a:pPr algn="just"/>
            <a:r>
              <a:rPr lang="da-DK" b="0" i="0" dirty="0">
                <a:solidFill>
                  <a:srgbClr val="212529"/>
                </a:solidFill>
                <a:effectLst/>
              </a:rPr>
              <a:t>Et spildevandsanlæg skal fremgå af kommunens spildevandsplan, jf. miljøbeskyttelseslovens § 32 og spildevandsbekendtgørelsens § 4, stk. 1, nr. 2.</a:t>
            </a:r>
          </a:p>
          <a:p>
            <a:endParaRPr lang="da-DK" dirty="0"/>
          </a:p>
        </p:txBody>
      </p:sp>
      <p:sp>
        <p:nvSpPr>
          <p:cNvPr id="4" name="Pladsholder til dato 3">
            <a:extLst>
              <a:ext uri="{FF2B5EF4-FFF2-40B4-BE49-F238E27FC236}">
                <a16:creationId xmlns:a16="http://schemas.microsoft.com/office/drawing/2014/main" id="{DFBC8442-2DF1-668A-8B0B-07735DE807F5}"/>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9695955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4C98179-FD0F-796A-85BE-9086F384FF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Privatlivets fred</a:t>
            </a:r>
          </a:p>
        </p:txBody>
      </p:sp>
      <p:sp>
        <p:nvSpPr>
          <p:cNvPr id="2" name="Tekstfelt 1">
            <a:extLst>
              <a:ext uri="{FF2B5EF4-FFF2-40B4-BE49-F238E27FC236}">
                <a16:creationId xmlns:a16="http://schemas.microsoft.com/office/drawing/2014/main" id="{48CA1A6F-0263-01B8-4D0F-020B0E1A859E}"/>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EKSEMPLER FRA PRAKSIS - IKKE GENE - 22/09930, 4. juni 2025, </a:t>
            </a:r>
            <a:r>
              <a:rPr lang="da-DK" dirty="0" err="1"/>
              <a:t>formandsafg</a:t>
            </a:r>
            <a:r>
              <a:rPr lang="da-DK" dirty="0"/>
              <a:t>.</a:t>
            </a:r>
          </a:p>
          <a:p>
            <a:pPr>
              <a:lnSpc>
                <a:spcPts val="1600"/>
              </a:lnSpc>
            </a:pPr>
            <a:endParaRPr lang="da-DK" sz="1200" dirty="0"/>
          </a:p>
        </p:txBody>
      </p:sp>
      <p:sp>
        <p:nvSpPr>
          <p:cNvPr id="9" name="Pladsholder til indhold 2">
            <a:extLst>
              <a:ext uri="{FF2B5EF4-FFF2-40B4-BE49-F238E27FC236}">
                <a16:creationId xmlns:a16="http://schemas.microsoft.com/office/drawing/2014/main" id="{C621AD0B-7DE7-4AA4-B9FA-0E772FD1AF8C}"/>
              </a:ext>
            </a:extLst>
          </p:cNvPr>
          <p:cNvSpPr txBox="1">
            <a:spLocks/>
          </p:cNvSpPr>
          <p:nvPr/>
        </p:nvSpPr>
        <p:spPr>
          <a:xfrm>
            <a:off x="5570377" y="3153747"/>
            <a:ext cx="1898780" cy="2090058"/>
          </a:xfrm>
          <a:prstGeom prst="rect">
            <a:avLst/>
          </a:prstGeom>
        </p:spPr>
        <p:txBody>
          <a:bodyPr vert="horz" lIns="0" tIns="0" rIns="0" bIns="0" rtlCol="0">
            <a:noAutofit/>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a-DK" dirty="0"/>
          </a:p>
        </p:txBody>
      </p:sp>
      <p:graphicFrame>
        <p:nvGraphicFramePr>
          <p:cNvPr id="5" name="Tabel 4">
            <a:extLst>
              <a:ext uri="{FF2B5EF4-FFF2-40B4-BE49-F238E27FC236}">
                <a16:creationId xmlns:a16="http://schemas.microsoft.com/office/drawing/2014/main" id="{A56DDE39-B6FB-7BFF-656F-64943A078C23}"/>
              </a:ext>
            </a:extLst>
          </p:cNvPr>
          <p:cNvGraphicFramePr>
            <a:graphicFrameLocks noGrp="1"/>
          </p:cNvGraphicFramePr>
          <p:nvPr/>
        </p:nvGraphicFramePr>
        <p:xfrm>
          <a:off x="2366939" y="2735004"/>
          <a:ext cx="6674424" cy="4066251"/>
        </p:xfrm>
        <a:graphic>
          <a:graphicData uri="http://schemas.openxmlformats.org/drawingml/2006/table">
            <a:tbl>
              <a:tblPr firstRow="1" bandRow="1">
                <a:tableStyleId>{21E4AEA4-8DFA-4A89-87EB-49C32662AFE0}</a:tableStyleId>
              </a:tblPr>
              <a:tblGrid>
                <a:gridCol w="2438463">
                  <a:extLst>
                    <a:ext uri="{9D8B030D-6E8A-4147-A177-3AD203B41FA5}">
                      <a16:colId xmlns:a16="http://schemas.microsoft.com/office/drawing/2014/main" val="1337201638"/>
                    </a:ext>
                  </a:extLst>
                </a:gridCol>
                <a:gridCol w="4235961">
                  <a:extLst>
                    <a:ext uri="{9D8B030D-6E8A-4147-A177-3AD203B41FA5}">
                      <a16:colId xmlns:a16="http://schemas.microsoft.com/office/drawing/2014/main" val="44308279"/>
                    </a:ext>
                  </a:extLst>
                </a:gridCol>
              </a:tblGrid>
              <a:tr h="271587">
                <a:tc>
                  <a:txBody>
                    <a:bodyPr/>
                    <a:lstStyle/>
                    <a:p>
                      <a:r>
                        <a:rPr lang="da-DK" sz="1400" dirty="0"/>
                        <a:t>Nævnets afgørelse</a:t>
                      </a:r>
                    </a:p>
                  </a:txBody>
                  <a:tcPr/>
                </a:tc>
                <a:tc>
                  <a:txBody>
                    <a:bodyPr/>
                    <a:lstStyle/>
                    <a:p>
                      <a:r>
                        <a:rPr lang="da-DK" sz="1400" b="1" dirty="0"/>
                        <a:t>Nævnets vurdering</a:t>
                      </a:r>
                      <a:endParaRPr lang="da-DK" sz="1400" dirty="0"/>
                    </a:p>
                  </a:txBody>
                  <a:tcPr/>
                </a:tc>
                <a:extLst>
                  <a:ext uri="{0D108BD9-81ED-4DB2-BD59-A6C34878D82A}">
                    <a16:rowId xmlns:a16="http://schemas.microsoft.com/office/drawing/2014/main" val="2841954980"/>
                  </a:ext>
                </a:extLst>
              </a:tr>
              <a:tr h="3761451">
                <a:tc>
                  <a:txBody>
                    <a:bodyPr/>
                    <a:lstStyle/>
                    <a:p>
                      <a:pPr marL="285750" indent="-285750">
                        <a:buFont typeface="Wingdings" panose="05000000000000000000" pitchFamily="2" charset="2"/>
                        <a:buChar char="§"/>
                      </a:pPr>
                      <a:r>
                        <a:rPr lang="da-DK" sz="1400" i="0" dirty="0"/>
                        <a:t>Nævnet ophævede kommunens afgørelse om, at offentlighedens færdsel ad markvej kunne forbydes.</a:t>
                      </a:r>
                    </a:p>
                    <a:p>
                      <a:pPr marL="0" indent="0">
                        <a:buFont typeface="Wingdings" panose="05000000000000000000" pitchFamily="2" charset="2"/>
                        <a:buNone/>
                      </a:pPr>
                      <a:endParaRPr lang="da-DK" sz="1400" i="0" dirty="0"/>
                    </a:p>
                    <a:p>
                      <a:pPr marL="285750" indent="-285750">
                        <a:buFont typeface="Wingdings" panose="05000000000000000000" pitchFamily="2" charset="2"/>
                        <a:buChar char="§"/>
                      </a:pPr>
                      <a:r>
                        <a:rPr lang="da-DK" sz="1400" i="0" dirty="0"/>
                        <a:t>Klager (Friluftsrådet) anførte, at der ikke var  grundlag for at antage, at offentlig færdsel i særlig grad var til gene for privatlivets fred, og at det var muligt at etablere afskærmende foranstaltninger.</a:t>
                      </a:r>
                      <a:endParaRPr lang="da-DK" sz="1400" dirty="0"/>
                    </a:p>
                  </a:txBody>
                  <a:tcPr/>
                </a:tc>
                <a:tc>
                  <a:txBody>
                    <a:bodyPr/>
                    <a:lstStyle/>
                    <a:p>
                      <a:pPr marL="742950" lvl="1" indent="-285750">
                        <a:buFont typeface="Wingdings" panose="05000000000000000000" pitchFamily="2" charset="2"/>
                        <a:buChar char="§"/>
                      </a:pPr>
                      <a:r>
                        <a:rPr lang="da-DK" sz="1400" kern="1200" dirty="0">
                          <a:solidFill>
                            <a:schemeClr val="dk1"/>
                          </a:solidFill>
                          <a:latin typeface="+mn-lt"/>
                          <a:ea typeface="+mn-ea"/>
                          <a:cs typeface="+mn-cs"/>
                        </a:rPr>
                        <a:t>At vejen passerede ca. 3-5 m fra boligen gav i den aktuelle sag ikke i sig selv grundlag for at antage, at færdsel til fods eller på cykel i særlig grad generer privatlivets fred ud over det, der alminde- </a:t>
                      </a:r>
                      <a:r>
                        <a:rPr lang="da-DK" sz="1400" kern="1200" dirty="0" err="1">
                          <a:solidFill>
                            <a:schemeClr val="dk1"/>
                          </a:solidFill>
                          <a:latin typeface="+mn-lt"/>
                          <a:ea typeface="+mn-ea"/>
                          <a:cs typeface="+mn-cs"/>
                        </a:rPr>
                        <a:t>ligvis</a:t>
                      </a:r>
                      <a:r>
                        <a:rPr lang="da-DK" sz="1400" kern="1200" dirty="0">
                          <a:solidFill>
                            <a:schemeClr val="dk1"/>
                          </a:solidFill>
                          <a:latin typeface="+mn-lt"/>
                          <a:ea typeface="+mn-ea"/>
                          <a:cs typeface="+mn-cs"/>
                        </a:rPr>
                        <a:t> må accepteres.</a:t>
                      </a:r>
                    </a:p>
                    <a:p>
                      <a:pPr marL="742950" lvl="1" indent="-285750">
                        <a:buFont typeface="Wingdings" panose="05000000000000000000" pitchFamily="2" charset="2"/>
                        <a:buChar char="§"/>
                      </a:pPr>
                      <a:r>
                        <a:rPr lang="da-DK" sz="1400" dirty="0"/>
                        <a:t>Lagde vægt på, at</a:t>
                      </a:r>
                    </a:p>
                    <a:p>
                      <a:pPr marL="742950" lvl="1" indent="-285750">
                        <a:buFontTx/>
                        <a:buChar char="-"/>
                      </a:pPr>
                      <a:r>
                        <a:rPr lang="da-DK" sz="1400" dirty="0"/>
                        <a:t>Vejens forløb ikke adskilte sig fra mange andre vejforløb i det åbne land, der passerer forbi beboelsesejendomme</a:t>
                      </a:r>
                    </a:p>
                    <a:p>
                      <a:pPr marL="742950" lvl="1" indent="-285750">
                        <a:buFontTx/>
                        <a:buChar char="-"/>
                      </a:pPr>
                      <a:r>
                        <a:rPr lang="da-DK" sz="1400" dirty="0"/>
                        <a:t>Markvejen ikke gennemskærer gårdsplads eller andre primære opholdsarealer</a:t>
                      </a:r>
                    </a:p>
                    <a:p>
                      <a:pPr marL="742950" lvl="1" indent="-285750">
                        <a:buFontTx/>
                        <a:buChar char="-"/>
                      </a:pPr>
                      <a:r>
                        <a:rPr lang="da-DK" sz="1400" dirty="0"/>
                        <a:t>Forholdene på ejendommen ikke var til hinder for opsætning af hegn eller afskærmende beplantning langs boligens facade</a:t>
                      </a:r>
                    </a:p>
                  </a:txBody>
                  <a:tcPr/>
                </a:tc>
                <a:extLst>
                  <a:ext uri="{0D108BD9-81ED-4DB2-BD59-A6C34878D82A}">
                    <a16:rowId xmlns:a16="http://schemas.microsoft.com/office/drawing/2014/main" val="1562875844"/>
                  </a:ext>
                </a:extLst>
              </a:tr>
            </a:tbl>
          </a:graphicData>
        </a:graphic>
      </p:graphicFrame>
      <p:pic>
        <p:nvPicPr>
          <p:cNvPr id="4" name="Billede 3">
            <a:extLst>
              <a:ext uri="{FF2B5EF4-FFF2-40B4-BE49-F238E27FC236}">
                <a16:creationId xmlns:a16="http://schemas.microsoft.com/office/drawing/2014/main" id="{52FC9095-879E-1C5B-0102-F14D9AF65302}"/>
              </a:ext>
            </a:extLst>
          </p:cNvPr>
          <p:cNvPicPr>
            <a:picLocks noChangeAspect="1"/>
          </p:cNvPicPr>
          <p:nvPr/>
        </p:nvPicPr>
        <p:blipFill>
          <a:blip r:embed="rId3"/>
          <a:stretch>
            <a:fillRect/>
          </a:stretch>
        </p:blipFill>
        <p:spPr>
          <a:xfrm>
            <a:off x="98655" y="2735004"/>
            <a:ext cx="2268284" cy="1741538"/>
          </a:xfrm>
          <a:prstGeom prst="rect">
            <a:avLst/>
          </a:prstGeom>
        </p:spPr>
      </p:pic>
      <p:sp>
        <p:nvSpPr>
          <p:cNvPr id="3" name="Kombinationstegning: figur 2">
            <a:extLst>
              <a:ext uri="{FF2B5EF4-FFF2-40B4-BE49-F238E27FC236}">
                <a16:creationId xmlns:a16="http://schemas.microsoft.com/office/drawing/2014/main" id="{AD097188-C713-03C8-5CA3-C9F5E92DC0B3}"/>
              </a:ext>
            </a:extLst>
          </p:cNvPr>
          <p:cNvSpPr/>
          <p:nvPr/>
        </p:nvSpPr>
        <p:spPr>
          <a:xfrm>
            <a:off x="646031" y="3429000"/>
            <a:ext cx="572654" cy="988291"/>
          </a:xfrm>
          <a:custGeom>
            <a:avLst/>
            <a:gdLst>
              <a:gd name="connsiteX0" fmla="*/ 0 w 572654"/>
              <a:gd name="connsiteY0" fmla="*/ 0 h 988291"/>
              <a:gd name="connsiteX1" fmla="*/ 304800 w 572654"/>
              <a:gd name="connsiteY1" fmla="*/ 369455 h 988291"/>
              <a:gd name="connsiteX2" fmla="*/ 572654 w 572654"/>
              <a:gd name="connsiteY2" fmla="*/ 988291 h 988291"/>
            </a:gdLst>
            <a:ahLst/>
            <a:cxnLst>
              <a:cxn ang="0">
                <a:pos x="connsiteX0" y="connsiteY0"/>
              </a:cxn>
              <a:cxn ang="0">
                <a:pos x="connsiteX1" y="connsiteY1"/>
              </a:cxn>
              <a:cxn ang="0">
                <a:pos x="connsiteX2" y="connsiteY2"/>
              </a:cxn>
            </a:cxnLst>
            <a:rect l="l" t="t" r="r" b="b"/>
            <a:pathLst>
              <a:path w="572654" h="988291">
                <a:moveTo>
                  <a:pt x="0" y="0"/>
                </a:moveTo>
                <a:cubicBezTo>
                  <a:pt x="104679" y="102370"/>
                  <a:pt x="209358" y="204740"/>
                  <a:pt x="304800" y="369455"/>
                </a:cubicBezTo>
                <a:cubicBezTo>
                  <a:pt x="400242" y="534170"/>
                  <a:pt x="486448" y="761230"/>
                  <a:pt x="572654" y="988291"/>
                </a:cubicBezTo>
              </a:path>
            </a:pathLst>
          </a:custGeom>
          <a:ln w="25400">
            <a:solidFill>
              <a:srgbClr val="FFC000">
                <a:alpha val="44000"/>
              </a:srgbClr>
            </a:solidFill>
            <a:prstDash val="sysDot"/>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da-DK"/>
          </a:p>
        </p:txBody>
      </p:sp>
    </p:spTree>
    <p:extLst>
      <p:ext uri="{BB962C8B-B14F-4D97-AF65-F5344CB8AC3E}">
        <p14:creationId xmlns:p14="http://schemas.microsoft.com/office/powerpoint/2010/main" val="890131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4C98179-FD0F-796A-85BE-9086F384FF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Privatlivets fred</a:t>
            </a:r>
          </a:p>
        </p:txBody>
      </p:sp>
      <p:sp>
        <p:nvSpPr>
          <p:cNvPr id="2" name="Tekstfelt 1">
            <a:extLst>
              <a:ext uri="{FF2B5EF4-FFF2-40B4-BE49-F238E27FC236}">
                <a16:creationId xmlns:a16="http://schemas.microsoft.com/office/drawing/2014/main" id="{48CA1A6F-0263-01B8-4D0F-020B0E1A859E}"/>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EKSEMPLER FRA PRAKSIS - IKKE GENE - 22/11271, 29. maj 2025, </a:t>
            </a:r>
            <a:r>
              <a:rPr lang="da-DK" dirty="0" err="1"/>
              <a:t>nævnsafg</a:t>
            </a:r>
            <a:r>
              <a:rPr lang="da-DK" dirty="0"/>
              <a:t>.</a:t>
            </a:r>
          </a:p>
          <a:p>
            <a:pPr>
              <a:lnSpc>
                <a:spcPts val="1600"/>
              </a:lnSpc>
            </a:pPr>
            <a:endParaRPr lang="da-DK" sz="1200" dirty="0"/>
          </a:p>
        </p:txBody>
      </p:sp>
      <p:sp>
        <p:nvSpPr>
          <p:cNvPr id="9" name="Pladsholder til indhold 2">
            <a:extLst>
              <a:ext uri="{FF2B5EF4-FFF2-40B4-BE49-F238E27FC236}">
                <a16:creationId xmlns:a16="http://schemas.microsoft.com/office/drawing/2014/main" id="{C621AD0B-7DE7-4AA4-B9FA-0E772FD1AF8C}"/>
              </a:ext>
            </a:extLst>
          </p:cNvPr>
          <p:cNvSpPr txBox="1">
            <a:spLocks/>
          </p:cNvSpPr>
          <p:nvPr/>
        </p:nvSpPr>
        <p:spPr>
          <a:xfrm>
            <a:off x="5570377" y="3153747"/>
            <a:ext cx="1898780" cy="2090058"/>
          </a:xfrm>
          <a:prstGeom prst="rect">
            <a:avLst/>
          </a:prstGeom>
        </p:spPr>
        <p:txBody>
          <a:bodyPr vert="horz" lIns="0" tIns="0" rIns="0" bIns="0" rtlCol="0">
            <a:noAutofit/>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a-DK" dirty="0"/>
          </a:p>
        </p:txBody>
      </p:sp>
      <p:graphicFrame>
        <p:nvGraphicFramePr>
          <p:cNvPr id="5" name="Tabel 4">
            <a:extLst>
              <a:ext uri="{FF2B5EF4-FFF2-40B4-BE49-F238E27FC236}">
                <a16:creationId xmlns:a16="http://schemas.microsoft.com/office/drawing/2014/main" id="{A56DDE39-B6FB-7BFF-656F-64943A078C23}"/>
              </a:ext>
            </a:extLst>
          </p:cNvPr>
          <p:cNvGraphicFramePr>
            <a:graphicFrameLocks noGrp="1"/>
          </p:cNvGraphicFramePr>
          <p:nvPr/>
        </p:nvGraphicFramePr>
        <p:xfrm>
          <a:off x="2366939" y="2734829"/>
          <a:ext cx="6674424" cy="4066251"/>
        </p:xfrm>
        <a:graphic>
          <a:graphicData uri="http://schemas.openxmlformats.org/drawingml/2006/table">
            <a:tbl>
              <a:tblPr firstRow="1" bandRow="1">
                <a:tableStyleId>{21E4AEA4-8DFA-4A89-87EB-49C32662AFE0}</a:tableStyleId>
              </a:tblPr>
              <a:tblGrid>
                <a:gridCol w="2438463">
                  <a:extLst>
                    <a:ext uri="{9D8B030D-6E8A-4147-A177-3AD203B41FA5}">
                      <a16:colId xmlns:a16="http://schemas.microsoft.com/office/drawing/2014/main" val="1337201638"/>
                    </a:ext>
                  </a:extLst>
                </a:gridCol>
                <a:gridCol w="4235961">
                  <a:extLst>
                    <a:ext uri="{9D8B030D-6E8A-4147-A177-3AD203B41FA5}">
                      <a16:colId xmlns:a16="http://schemas.microsoft.com/office/drawing/2014/main" val="44308279"/>
                    </a:ext>
                  </a:extLst>
                </a:gridCol>
              </a:tblGrid>
              <a:tr h="271587">
                <a:tc>
                  <a:txBody>
                    <a:bodyPr/>
                    <a:lstStyle/>
                    <a:p>
                      <a:r>
                        <a:rPr lang="da-DK" sz="1400" dirty="0"/>
                        <a:t>Nævnets afgørelse</a:t>
                      </a:r>
                    </a:p>
                  </a:txBody>
                  <a:tcPr/>
                </a:tc>
                <a:tc>
                  <a:txBody>
                    <a:bodyPr/>
                    <a:lstStyle/>
                    <a:p>
                      <a:r>
                        <a:rPr lang="da-DK" sz="1400" b="1" dirty="0"/>
                        <a:t>Nævnets vurdering</a:t>
                      </a:r>
                      <a:endParaRPr lang="da-DK" sz="1400" dirty="0"/>
                    </a:p>
                  </a:txBody>
                  <a:tcPr/>
                </a:tc>
                <a:extLst>
                  <a:ext uri="{0D108BD9-81ED-4DB2-BD59-A6C34878D82A}">
                    <a16:rowId xmlns:a16="http://schemas.microsoft.com/office/drawing/2014/main" val="2841954980"/>
                  </a:ext>
                </a:extLst>
              </a:tr>
              <a:tr h="3761451">
                <a:tc>
                  <a:txBody>
                    <a:bodyPr/>
                    <a:lstStyle/>
                    <a:p>
                      <a:pPr marL="285750" indent="-285750">
                        <a:buFont typeface="Wingdings" panose="05000000000000000000" pitchFamily="2" charset="2"/>
                        <a:buChar char="§"/>
                      </a:pPr>
                      <a:r>
                        <a:rPr lang="da-DK" sz="1400" i="0" dirty="0"/>
                        <a:t>Nævnet ophævede kommunens afgørelse om, at offentlighedens færdsel ad vej lovligt kunne hindres.</a:t>
                      </a:r>
                    </a:p>
                    <a:p>
                      <a:pPr marL="0" indent="0">
                        <a:buFont typeface="Wingdings" panose="05000000000000000000" pitchFamily="2" charset="2"/>
                        <a:buNone/>
                      </a:pPr>
                      <a:endParaRPr lang="da-DK" sz="1400" i="0" dirty="0"/>
                    </a:p>
                    <a:p>
                      <a:pPr marL="285750" indent="-285750">
                        <a:buFont typeface="Wingdings" panose="05000000000000000000" pitchFamily="2" charset="2"/>
                        <a:buChar char="§"/>
                      </a:pPr>
                      <a:r>
                        <a:rPr lang="da-DK" sz="1400" i="0" kern="1200" dirty="0">
                          <a:solidFill>
                            <a:schemeClr val="dk1"/>
                          </a:solidFill>
                          <a:latin typeface="+mn-lt"/>
                          <a:ea typeface="+mn-ea"/>
                          <a:cs typeface="+mn-cs"/>
                        </a:rPr>
                        <a:t>Vejen løb forbi have med slåede græsarealer og stedvis beplantning. Vejen var afgrænset fra haven af levende hegn med større træer/buske.</a:t>
                      </a:r>
                    </a:p>
                    <a:p>
                      <a:pPr marL="285750" indent="-285750">
                        <a:buFont typeface="Wingdings" panose="05000000000000000000" pitchFamily="2" charset="2"/>
                        <a:buChar char="§"/>
                      </a:pPr>
                      <a:endParaRPr lang="da-DK" sz="1400" i="0" kern="1200" dirty="0">
                        <a:solidFill>
                          <a:schemeClr val="dk1"/>
                        </a:solidFill>
                        <a:latin typeface="+mn-lt"/>
                        <a:ea typeface="+mn-ea"/>
                        <a:cs typeface="+mn-cs"/>
                      </a:endParaRPr>
                    </a:p>
                    <a:p>
                      <a:pPr marL="285750" indent="-285750">
                        <a:buFont typeface="Wingdings" panose="05000000000000000000" pitchFamily="2" charset="2"/>
                        <a:buChar char="§"/>
                      </a:pPr>
                      <a:r>
                        <a:rPr lang="da-DK" sz="1400" i="0" dirty="0"/>
                        <a:t>Klager, DN, anførte, at offentlig færdsel ikke i særlig grad var til gene for privatlivets fred.</a:t>
                      </a:r>
                      <a:endParaRPr lang="da-DK" sz="1400" dirty="0"/>
                    </a:p>
                  </a:txBody>
                  <a:tcPr/>
                </a:tc>
                <a:tc>
                  <a:txBody>
                    <a:bodyPr/>
                    <a:lstStyle/>
                    <a:p>
                      <a:pPr marL="742950" lvl="1" indent="-285750">
                        <a:buFont typeface="Wingdings" panose="05000000000000000000" pitchFamily="2" charset="2"/>
                        <a:buChar char="§"/>
                      </a:pPr>
                      <a:r>
                        <a:rPr lang="da-DK" sz="1400" kern="1200" dirty="0">
                          <a:solidFill>
                            <a:schemeClr val="dk1"/>
                          </a:solidFill>
                          <a:latin typeface="+mn-lt"/>
                          <a:ea typeface="+mn-ea"/>
                          <a:cs typeface="+mn-cs"/>
                        </a:rPr>
                        <a:t>Fandt, at offentlighedens adgang til vejen ikke i særlig grad generer privatlivets fred.</a:t>
                      </a:r>
                    </a:p>
                    <a:p>
                      <a:pPr marL="742950" lvl="1" indent="-285750">
                        <a:buFont typeface="Wingdings" panose="05000000000000000000" pitchFamily="2" charset="2"/>
                        <a:buChar char="§"/>
                      </a:pPr>
                      <a:r>
                        <a:rPr lang="da-DK" sz="1400" dirty="0"/>
                        <a:t>Lagde vægt på, at</a:t>
                      </a:r>
                    </a:p>
                    <a:p>
                      <a:pPr marL="742950" lvl="1" indent="-285750">
                        <a:buFontTx/>
                        <a:buChar char="-"/>
                      </a:pPr>
                      <a:r>
                        <a:rPr lang="da-DK" sz="1400" dirty="0"/>
                        <a:t>vejen ikke forløb gennem gårdsplads eller andre primære opholdsarealer</a:t>
                      </a:r>
                    </a:p>
                    <a:p>
                      <a:pPr marL="742950" lvl="1" indent="-285750">
                        <a:buFontTx/>
                        <a:buChar char="-"/>
                      </a:pPr>
                      <a:r>
                        <a:rPr lang="da-DK" sz="1400" dirty="0"/>
                        <a:t>vejen lå ca. 26 m fra ejendommens stuehus </a:t>
                      </a:r>
                    </a:p>
                    <a:p>
                      <a:pPr marL="742950" lvl="1" indent="-285750">
                        <a:buFontTx/>
                        <a:buChar char="-"/>
                      </a:pPr>
                      <a:r>
                        <a:rPr lang="da-DK" sz="1400" dirty="0"/>
                        <a:t>vejen i det væsentligste var afskærmet fra  ejendommens have af stedvis beplantning. </a:t>
                      </a:r>
                    </a:p>
                    <a:p>
                      <a:pPr marL="742950" lvl="1" indent="-285750">
                        <a:buFont typeface="Wingdings" panose="05000000000000000000" pitchFamily="2" charset="2"/>
                        <a:buChar char="§"/>
                      </a:pPr>
                      <a:r>
                        <a:rPr lang="da-DK" sz="1400" dirty="0"/>
                        <a:t>Nævnet bemærkede, </a:t>
                      </a:r>
                      <a:r>
                        <a:rPr lang="da-DK" sz="1400" kern="1200" dirty="0">
                          <a:solidFill>
                            <a:schemeClr val="dk1"/>
                          </a:solidFill>
                          <a:latin typeface="+mn-lt"/>
                          <a:ea typeface="+mn-ea"/>
                          <a:cs typeface="+mn-cs"/>
                        </a:rPr>
                        <a:t>at selvom der måtte være visse gener forbundet med offentlighedens færdsel på vejen, adskilte dette sig ikke fra mange andre vejforløb i det åbne land, som går forbi beboelsesejendomme.</a:t>
                      </a:r>
                    </a:p>
                  </a:txBody>
                  <a:tcPr/>
                </a:tc>
                <a:extLst>
                  <a:ext uri="{0D108BD9-81ED-4DB2-BD59-A6C34878D82A}">
                    <a16:rowId xmlns:a16="http://schemas.microsoft.com/office/drawing/2014/main" val="1562875844"/>
                  </a:ext>
                </a:extLst>
              </a:tr>
            </a:tbl>
          </a:graphicData>
        </a:graphic>
      </p:graphicFrame>
      <p:pic>
        <p:nvPicPr>
          <p:cNvPr id="7" name="Billede 6">
            <a:extLst>
              <a:ext uri="{FF2B5EF4-FFF2-40B4-BE49-F238E27FC236}">
                <a16:creationId xmlns:a16="http://schemas.microsoft.com/office/drawing/2014/main" id="{FEB87179-B7F7-B38B-F92A-6C11CE4DA4E6}"/>
              </a:ext>
            </a:extLst>
          </p:cNvPr>
          <p:cNvPicPr>
            <a:picLocks noChangeAspect="1"/>
          </p:cNvPicPr>
          <p:nvPr/>
        </p:nvPicPr>
        <p:blipFill>
          <a:blip r:embed="rId3"/>
          <a:stretch>
            <a:fillRect/>
          </a:stretch>
        </p:blipFill>
        <p:spPr>
          <a:xfrm>
            <a:off x="102637" y="2734829"/>
            <a:ext cx="2259541" cy="1596539"/>
          </a:xfrm>
          <a:prstGeom prst="rect">
            <a:avLst/>
          </a:prstGeom>
        </p:spPr>
      </p:pic>
    </p:spTree>
    <p:extLst>
      <p:ext uri="{BB962C8B-B14F-4D97-AF65-F5344CB8AC3E}">
        <p14:creationId xmlns:p14="http://schemas.microsoft.com/office/powerpoint/2010/main" val="7009142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4C98179-FD0F-796A-85BE-9086F384FF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Privatlivets fred</a:t>
            </a:r>
          </a:p>
        </p:txBody>
      </p:sp>
      <p:sp>
        <p:nvSpPr>
          <p:cNvPr id="2" name="Tekstfelt 1">
            <a:extLst>
              <a:ext uri="{FF2B5EF4-FFF2-40B4-BE49-F238E27FC236}">
                <a16:creationId xmlns:a16="http://schemas.microsoft.com/office/drawing/2014/main" id="{48CA1A6F-0263-01B8-4D0F-020B0E1A859E}"/>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EKSEMPLER FRA PRAKSIS – IKKE GENE - 22/01640, 17. januar 2025, </a:t>
            </a:r>
            <a:r>
              <a:rPr lang="da-DK" dirty="0" err="1"/>
              <a:t>formandsafg</a:t>
            </a:r>
            <a:r>
              <a:rPr lang="da-DK" dirty="0"/>
              <a:t>.</a:t>
            </a:r>
          </a:p>
          <a:p>
            <a:pPr>
              <a:lnSpc>
                <a:spcPts val="1600"/>
              </a:lnSpc>
            </a:pPr>
            <a:endParaRPr lang="da-DK" sz="1200" dirty="0"/>
          </a:p>
        </p:txBody>
      </p:sp>
      <p:sp>
        <p:nvSpPr>
          <p:cNvPr id="9" name="Pladsholder til indhold 2">
            <a:extLst>
              <a:ext uri="{FF2B5EF4-FFF2-40B4-BE49-F238E27FC236}">
                <a16:creationId xmlns:a16="http://schemas.microsoft.com/office/drawing/2014/main" id="{C621AD0B-7DE7-4AA4-B9FA-0E772FD1AF8C}"/>
              </a:ext>
            </a:extLst>
          </p:cNvPr>
          <p:cNvSpPr txBox="1">
            <a:spLocks/>
          </p:cNvSpPr>
          <p:nvPr/>
        </p:nvSpPr>
        <p:spPr>
          <a:xfrm>
            <a:off x="5570377" y="3153747"/>
            <a:ext cx="1898780" cy="2090058"/>
          </a:xfrm>
          <a:prstGeom prst="rect">
            <a:avLst/>
          </a:prstGeom>
        </p:spPr>
        <p:txBody>
          <a:bodyPr vert="horz" lIns="0" tIns="0" rIns="0" bIns="0" rtlCol="0">
            <a:noAutofit/>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a-DK" dirty="0"/>
          </a:p>
        </p:txBody>
      </p:sp>
      <p:graphicFrame>
        <p:nvGraphicFramePr>
          <p:cNvPr id="5" name="Tabel 4">
            <a:extLst>
              <a:ext uri="{FF2B5EF4-FFF2-40B4-BE49-F238E27FC236}">
                <a16:creationId xmlns:a16="http://schemas.microsoft.com/office/drawing/2014/main" id="{A56DDE39-B6FB-7BFF-656F-64943A078C23}"/>
              </a:ext>
            </a:extLst>
          </p:cNvPr>
          <p:cNvGraphicFramePr>
            <a:graphicFrameLocks noGrp="1"/>
          </p:cNvGraphicFramePr>
          <p:nvPr/>
        </p:nvGraphicFramePr>
        <p:xfrm>
          <a:off x="2366939" y="2695739"/>
          <a:ext cx="6777061" cy="4236720"/>
        </p:xfrm>
        <a:graphic>
          <a:graphicData uri="http://schemas.openxmlformats.org/drawingml/2006/table">
            <a:tbl>
              <a:tblPr firstRow="1" bandRow="1">
                <a:tableStyleId>{21E4AEA4-8DFA-4A89-87EB-49C32662AFE0}</a:tableStyleId>
              </a:tblPr>
              <a:tblGrid>
                <a:gridCol w="2703826">
                  <a:extLst>
                    <a:ext uri="{9D8B030D-6E8A-4147-A177-3AD203B41FA5}">
                      <a16:colId xmlns:a16="http://schemas.microsoft.com/office/drawing/2014/main" val="1337201638"/>
                    </a:ext>
                  </a:extLst>
                </a:gridCol>
                <a:gridCol w="4073235">
                  <a:extLst>
                    <a:ext uri="{9D8B030D-6E8A-4147-A177-3AD203B41FA5}">
                      <a16:colId xmlns:a16="http://schemas.microsoft.com/office/drawing/2014/main" val="44308279"/>
                    </a:ext>
                  </a:extLst>
                </a:gridCol>
              </a:tblGrid>
              <a:tr h="271587">
                <a:tc>
                  <a:txBody>
                    <a:bodyPr/>
                    <a:lstStyle/>
                    <a:p>
                      <a:r>
                        <a:rPr lang="da-DK" sz="1400" dirty="0"/>
                        <a:t>Nævnets afgørelse</a:t>
                      </a:r>
                    </a:p>
                  </a:txBody>
                  <a:tcPr/>
                </a:tc>
                <a:tc>
                  <a:txBody>
                    <a:bodyPr/>
                    <a:lstStyle/>
                    <a:p>
                      <a:r>
                        <a:rPr lang="da-DK" sz="1400" b="1" dirty="0"/>
                        <a:t>Nævnets vurdering</a:t>
                      </a:r>
                      <a:endParaRPr lang="da-DK" sz="1400" dirty="0"/>
                    </a:p>
                  </a:txBody>
                  <a:tcPr/>
                </a:tc>
                <a:extLst>
                  <a:ext uri="{0D108BD9-81ED-4DB2-BD59-A6C34878D82A}">
                    <a16:rowId xmlns:a16="http://schemas.microsoft.com/office/drawing/2014/main" val="2841954980"/>
                  </a:ext>
                </a:extLst>
              </a:tr>
              <a:tr h="3761451">
                <a:tc>
                  <a:txBody>
                    <a:bodyPr/>
                    <a:lstStyle/>
                    <a:p>
                      <a:pPr marL="285750" indent="-285750">
                        <a:buFont typeface="Wingdings" panose="05000000000000000000" pitchFamily="2" charset="2"/>
                        <a:buChar char="§"/>
                      </a:pPr>
                      <a:r>
                        <a:rPr lang="da-DK" sz="1400" i="0" dirty="0"/>
                        <a:t>Nævnet ophævede kommunens afgørelse om, at ”cykling forbudt”-skilte var lovlige.</a:t>
                      </a:r>
                    </a:p>
                    <a:p>
                      <a:pPr marL="285750" indent="-285750">
                        <a:buFont typeface="Wingdings" panose="05000000000000000000" pitchFamily="2" charset="2"/>
                        <a:buChar char="§"/>
                      </a:pPr>
                      <a:r>
                        <a:rPr lang="da-DK" sz="1400" i="0" kern="1200" dirty="0">
                          <a:solidFill>
                            <a:schemeClr val="dk1"/>
                          </a:solidFill>
                          <a:latin typeface="+mn-lt"/>
                          <a:ea typeface="+mn-ea"/>
                          <a:cs typeface="+mn-cs"/>
                        </a:rPr>
                        <a:t>Grusvej forløb syd for bolig i trelænget bebyg., som omgav gårdsplads.</a:t>
                      </a:r>
                    </a:p>
                    <a:p>
                      <a:pPr marL="285750" indent="-285750">
                        <a:buFont typeface="Wingdings" panose="05000000000000000000" pitchFamily="2" charset="2"/>
                        <a:buChar char="§"/>
                      </a:pPr>
                      <a:r>
                        <a:rPr lang="da-DK" sz="1400" i="0" kern="1200" dirty="0">
                          <a:solidFill>
                            <a:schemeClr val="dk1"/>
                          </a:solidFill>
                          <a:latin typeface="+mn-lt"/>
                          <a:ea typeface="+mn-ea"/>
                          <a:cs typeface="+mn-cs"/>
                        </a:rPr>
                        <a:t>Kommunen: Vejen forløb igennem parklignende have. Cyklister kørte lige forbi stue- og </a:t>
                      </a:r>
                      <a:r>
                        <a:rPr lang="da-DK" sz="1400" i="0" kern="1200" dirty="0" err="1">
                          <a:solidFill>
                            <a:schemeClr val="dk1"/>
                          </a:solidFill>
                          <a:latin typeface="+mn-lt"/>
                          <a:ea typeface="+mn-ea"/>
                          <a:cs typeface="+mn-cs"/>
                        </a:rPr>
                        <a:t>sovevær.vinduer</a:t>
                      </a:r>
                      <a:r>
                        <a:rPr lang="da-DK" sz="1400" i="0" kern="1200" dirty="0">
                          <a:solidFill>
                            <a:schemeClr val="dk1"/>
                          </a:solidFill>
                          <a:latin typeface="+mn-lt"/>
                          <a:ea typeface="+mn-ea"/>
                          <a:cs typeface="+mn-cs"/>
                        </a:rPr>
                        <a:t>, hhv. ca. 4-7 m fra vejmidte.</a:t>
                      </a:r>
                    </a:p>
                    <a:p>
                      <a:pPr marL="285750" indent="-285750">
                        <a:buFont typeface="Wingdings" panose="05000000000000000000" pitchFamily="2" charset="2"/>
                        <a:buChar char="§"/>
                      </a:pPr>
                      <a:r>
                        <a:rPr lang="da-DK" sz="1400" i="0" kern="1200" dirty="0">
                          <a:solidFill>
                            <a:schemeClr val="dk1"/>
                          </a:solidFill>
                          <a:latin typeface="+mn-lt"/>
                          <a:ea typeface="+mn-ea"/>
                          <a:cs typeface="+mn-cs"/>
                        </a:rPr>
                        <a:t>Kommunen vurderede: ikke var mulighed for hæk/plankeværk uden gene som følge af manglende lysindfald.</a:t>
                      </a:r>
                      <a:endParaRPr lang="da-DK" sz="1400" dirty="0"/>
                    </a:p>
                  </a:txBody>
                  <a:tcPr/>
                </a:tc>
                <a:tc>
                  <a:txBody>
                    <a:bodyPr/>
                    <a:lstStyle/>
                    <a:p>
                      <a:pPr marL="742950" lvl="1" indent="-285750">
                        <a:buFont typeface="Wingdings" panose="05000000000000000000" pitchFamily="2" charset="2"/>
                        <a:buChar char="§"/>
                      </a:pPr>
                      <a:r>
                        <a:rPr lang="da-DK" sz="1400" kern="1200" dirty="0">
                          <a:solidFill>
                            <a:schemeClr val="dk1"/>
                          </a:solidFill>
                          <a:latin typeface="+mn-lt"/>
                          <a:ea typeface="+mn-ea"/>
                          <a:cs typeface="+mn-cs"/>
                        </a:rPr>
                        <a:t>Fandt efter samlet vurdering, at offentlighedens færdsel på cykel ikke medfører sådanne gener for privatlivets fred, at cykling kunne forbydes. </a:t>
                      </a:r>
                    </a:p>
                    <a:p>
                      <a:pPr marL="457200" lvl="1" indent="0">
                        <a:buFont typeface="Wingdings" panose="05000000000000000000" pitchFamily="2" charset="2"/>
                        <a:buNone/>
                      </a:pPr>
                      <a:endParaRPr lang="da-DK" sz="1400" kern="1200" dirty="0">
                        <a:solidFill>
                          <a:schemeClr val="dk1"/>
                        </a:solidFill>
                        <a:latin typeface="+mn-lt"/>
                        <a:ea typeface="+mn-ea"/>
                        <a:cs typeface="+mn-cs"/>
                      </a:endParaRPr>
                    </a:p>
                    <a:p>
                      <a:pPr marL="742950" lvl="1" indent="-285750">
                        <a:buFont typeface="Wingdings" panose="05000000000000000000" pitchFamily="2" charset="2"/>
                        <a:buChar char="§"/>
                      </a:pPr>
                      <a:r>
                        <a:rPr lang="da-DK" sz="1400" kern="1200" dirty="0">
                          <a:solidFill>
                            <a:schemeClr val="dk1"/>
                          </a:solidFill>
                          <a:latin typeface="+mn-lt"/>
                          <a:ea typeface="+mn-ea"/>
                          <a:cs typeface="+mn-cs"/>
                        </a:rPr>
                        <a:t>Lagde vægt på, at</a:t>
                      </a:r>
                    </a:p>
                    <a:p>
                      <a:pPr marL="742950" lvl="1" indent="-285750">
                        <a:buFont typeface="Courier New" panose="02070309020205020404" pitchFamily="49" charset="0"/>
                        <a:buChar char="o"/>
                      </a:pPr>
                      <a:r>
                        <a:rPr lang="da-DK" sz="1400" kern="1200" dirty="0">
                          <a:solidFill>
                            <a:schemeClr val="dk1"/>
                          </a:solidFill>
                          <a:latin typeface="+mn-lt"/>
                          <a:ea typeface="+mn-ea"/>
                          <a:cs typeface="+mn-cs"/>
                        </a:rPr>
                        <a:t>vejens forløb ikke adskiller sig fra mange andre vejforløb i det åbne land</a:t>
                      </a:r>
                    </a:p>
                    <a:p>
                      <a:pPr marL="742950" lvl="1" indent="-285750">
                        <a:buFont typeface="Courier New" panose="02070309020205020404" pitchFamily="49" charset="0"/>
                        <a:buChar char="o"/>
                      </a:pPr>
                      <a:r>
                        <a:rPr lang="da-DK" sz="1400" kern="1200" dirty="0">
                          <a:solidFill>
                            <a:schemeClr val="dk1"/>
                          </a:solidFill>
                          <a:latin typeface="+mn-lt"/>
                          <a:ea typeface="+mn-ea"/>
                          <a:cs typeface="+mn-cs"/>
                        </a:rPr>
                        <a:t>vejen ikke gennemskærer gårdspladsen, og gårdsplads og andre primære opholdsarealer er i vidt omfang skærmet af beplantning</a:t>
                      </a:r>
                    </a:p>
                    <a:p>
                      <a:pPr marL="457200" lvl="1" indent="0">
                        <a:buFont typeface="Courier New" panose="02070309020205020404" pitchFamily="49" charset="0"/>
                        <a:buNone/>
                      </a:pPr>
                      <a:endParaRPr lang="da-DK" sz="1400" kern="1200" dirty="0">
                        <a:solidFill>
                          <a:schemeClr val="dk1"/>
                        </a:solidFill>
                        <a:latin typeface="+mn-lt"/>
                        <a:ea typeface="+mn-ea"/>
                        <a:cs typeface="+mn-cs"/>
                      </a:endParaRPr>
                    </a:p>
                    <a:p>
                      <a:pPr marL="742950" lvl="1" indent="-285750">
                        <a:buFont typeface="Wingdings" panose="05000000000000000000" pitchFamily="2" charset="2"/>
                        <a:buChar char="§"/>
                      </a:pPr>
                      <a:r>
                        <a:rPr lang="da-DK" sz="1400" kern="1200" dirty="0">
                          <a:solidFill>
                            <a:schemeClr val="dk1"/>
                          </a:solidFill>
                          <a:latin typeface="+mn-lt"/>
                          <a:ea typeface="+mn-ea"/>
                          <a:cs typeface="+mn-cs"/>
                        </a:rPr>
                        <a:t>Forholdene var ikke til hinder for eventuel opsætning af hegn eller afskærmende beplantning.</a:t>
                      </a:r>
                    </a:p>
                    <a:p>
                      <a:pPr marL="742950" lvl="1" indent="-285750">
                        <a:buFont typeface="Courier New" panose="02070309020205020404" pitchFamily="49" charset="0"/>
                        <a:buChar char="o"/>
                      </a:pPr>
                      <a:endParaRPr lang="da-DK" sz="1400" kern="1200" dirty="0">
                        <a:solidFill>
                          <a:schemeClr val="dk1"/>
                        </a:solidFill>
                        <a:latin typeface="+mn-lt"/>
                        <a:ea typeface="+mn-ea"/>
                        <a:cs typeface="+mn-cs"/>
                      </a:endParaRPr>
                    </a:p>
                    <a:p>
                      <a:pPr marL="742950" lvl="1" indent="-285750">
                        <a:buFont typeface="Courier New" panose="02070309020205020404" pitchFamily="49" charset="0"/>
                        <a:buChar char="o"/>
                      </a:pPr>
                      <a:endParaRPr lang="da-DK" sz="1400" kern="1200" dirty="0">
                        <a:solidFill>
                          <a:schemeClr val="dk1"/>
                        </a:solidFill>
                        <a:latin typeface="+mn-lt"/>
                        <a:ea typeface="+mn-ea"/>
                        <a:cs typeface="+mn-cs"/>
                      </a:endParaRPr>
                    </a:p>
                  </a:txBody>
                  <a:tcPr/>
                </a:tc>
                <a:extLst>
                  <a:ext uri="{0D108BD9-81ED-4DB2-BD59-A6C34878D82A}">
                    <a16:rowId xmlns:a16="http://schemas.microsoft.com/office/drawing/2014/main" val="1562875844"/>
                  </a:ext>
                </a:extLst>
              </a:tr>
            </a:tbl>
          </a:graphicData>
        </a:graphic>
      </p:graphicFrame>
      <p:pic>
        <p:nvPicPr>
          <p:cNvPr id="7" name="Billede 6">
            <a:extLst>
              <a:ext uri="{FF2B5EF4-FFF2-40B4-BE49-F238E27FC236}">
                <a16:creationId xmlns:a16="http://schemas.microsoft.com/office/drawing/2014/main" id="{1E56642A-7A33-0521-1BF4-51F65A44B7C1}"/>
              </a:ext>
            </a:extLst>
          </p:cNvPr>
          <p:cNvPicPr>
            <a:picLocks noChangeAspect="1"/>
          </p:cNvPicPr>
          <p:nvPr/>
        </p:nvPicPr>
        <p:blipFill>
          <a:blip r:embed="rId3"/>
          <a:stretch>
            <a:fillRect/>
          </a:stretch>
        </p:blipFill>
        <p:spPr>
          <a:xfrm>
            <a:off x="0" y="2695739"/>
            <a:ext cx="2366939" cy="1246803"/>
          </a:xfrm>
          <a:prstGeom prst="rect">
            <a:avLst/>
          </a:prstGeom>
        </p:spPr>
      </p:pic>
    </p:spTree>
    <p:extLst>
      <p:ext uri="{BB962C8B-B14F-4D97-AF65-F5344CB8AC3E}">
        <p14:creationId xmlns:p14="http://schemas.microsoft.com/office/powerpoint/2010/main" val="30344407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4C98179-FD0F-796A-85BE-9086F384FF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Privatlivets fred</a:t>
            </a:r>
          </a:p>
        </p:txBody>
      </p:sp>
      <p:sp>
        <p:nvSpPr>
          <p:cNvPr id="2" name="Tekstfelt 1">
            <a:extLst>
              <a:ext uri="{FF2B5EF4-FFF2-40B4-BE49-F238E27FC236}">
                <a16:creationId xmlns:a16="http://schemas.microsoft.com/office/drawing/2014/main" id="{48CA1A6F-0263-01B8-4D0F-020B0E1A859E}"/>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EKSEMPLER FRA PRAKSIS - GENE - NMK-512-00078, 6. juni 2014, </a:t>
            </a:r>
            <a:r>
              <a:rPr lang="da-DK" dirty="0" err="1"/>
              <a:t>nævnsafg</a:t>
            </a:r>
            <a:r>
              <a:rPr lang="da-DK" dirty="0"/>
              <a:t>.</a:t>
            </a:r>
          </a:p>
          <a:p>
            <a:pPr>
              <a:lnSpc>
                <a:spcPts val="1600"/>
              </a:lnSpc>
            </a:pPr>
            <a:endParaRPr lang="da-DK" sz="1200" dirty="0"/>
          </a:p>
        </p:txBody>
      </p:sp>
      <p:sp>
        <p:nvSpPr>
          <p:cNvPr id="9" name="Pladsholder til indhold 2">
            <a:extLst>
              <a:ext uri="{FF2B5EF4-FFF2-40B4-BE49-F238E27FC236}">
                <a16:creationId xmlns:a16="http://schemas.microsoft.com/office/drawing/2014/main" id="{C621AD0B-7DE7-4AA4-B9FA-0E772FD1AF8C}"/>
              </a:ext>
            </a:extLst>
          </p:cNvPr>
          <p:cNvSpPr txBox="1">
            <a:spLocks/>
          </p:cNvSpPr>
          <p:nvPr/>
        </p:nvSpPr>
        <p:spPr>
          <a:xfrm>
            <a:off x="5570377" y="3153747"/>
            <a:ext cx="1898780" cy="2090058"/>
          </a:xfrm>
          <a:prstGeom prst="rect">
            <a:avLst/>
          </a:prstGeom>
        </p:spPr>
        <p:txBody>
          <a:bodyPr vert="horz" lIns="0" tIns="0" rIns="0" bIns="0" rtlCol="0">
            <a:noAutofit/>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a-DK" dirty="0"/>
          </a:p>
        </p:txBody>
      </p:sp>
      <p:graphicFrame>
        <p:nvGraphicFramePr>
          <p:cNvPr id="5" name="Tabel 4">
            <a:extLst>
              <a:ext uri="{FF2B5EF4-FFF2-40B4-BE49-F238E27FC236}">
                <a16:creationId xmlns:a16="http://schemas.microsoft.com/office/drawing/2014/main" id="{A56DDE39-B6FB-7BFF-656F-64943A078C23}"/>
              </a:ext>
            </a:extLst>
          </p:cNvPr>
          <p:cNvGraphicFramePr>
            <a:graphicFrameLocks noGrp="1"/>
          </p:cNvGraphicFramePr>
          <p:nvPr/>
        </p:nvGraphicFramePr>
        <p:xfrm>
          <a:off x="2366939" y="2734829"/>
          <a:ext cx="6674424" cy="4066251"/>
        </p:xfrm>
        <a:graphic>
          <a:graphicData uri="http://schemas.openxmlformats.org/drawingml/2006/table">
            <a:tbl>
              <a:tblPr firstRow="1" bandRow="1">
                <a:tableStyleId>{21E4AEA4-8DFA-4A89-87EB-49C32662AFE0}</a:tableStyleId>
              </a:tblPr>
              <a:tblGrid>
                <a:gridCol w="2438463">
                  <a:extLst>
                    <a:ext uri="{9D8B030D-6E8A-4147-A177-3AD203B41FA5}">
                      <a16:colId xmlns:a16="http://schemas.microsoft.com/office/drawing/2014/main" val="1337201638"/>
                    </a:ext>
                  </a:extLst>
                </a:gridCol>
                <a:gridCol w="4235961">
                  <a:extLst>
                    <a:ext uri="{9D8B030D-6E8A-4147-A177-3AD203B41FA5}">
                      <a16:colId xmlns:a16="http://schemas.microsoft.com/office/drawing/2014/main" val="44308279"/>
                    </a:ext>
                  </a:extLst>
                </a:gridCol>
              </a:tblGrid>
              <a:tr h="271587">
                <a:tc>
                  <a:txBody>
                    <a:bodyPr/>
                    <a:lstStyle/>
                    <a:p>
                      <a:r>
                        <a:rPr lang="da-DK" sz="1400" dirty="0"/>
                        <a:t>Nævnets afgørelse</a:t>
                      </a:r>
                    </a:p>
                  </a:txBody>
                  <a:tcPr/>
                </a:tc>
                <a:tc>
                  <a:txBody>
                    <a:bodyPr/>
                    <a:lstStyle/>
                    <a:p>
                      <a:r>
                        <a:rPr lang="da-DK" sz="1400" b="1" dirty="0"/>
                        <a:t>Nævnets vurdering</a:t>
                      </a:r>
                      <a:endParaRPr lang="da-DK" sz="1400" dirty="0"/>
                    </a:p>
                  </a:txBody>
                  <a:tcPr/>
                </a:tc>
                <a:extLst>
                  <a:ext uri="{0D108BD9-81ED-4DB2-BD59-A6C34878D82A}">
                    <a16:rowId xmlns:a16="http://schemas.microsoft.com/office/drawing/2014/main" val="2841954980"/>
                  </a:ext>
                </a:extLst>
              </a:tr>
              <a:tr h="3761451">
                <a:tc>
                  <a:txBody>
                    <a:bodyPr/>
                    <a:lstStyle/>
                    <a:p>
                      <a:pPr marL="285750" indent="-285750">
                        <a:buFont typeface="Wingdings" panose="05000000000000000000" pitchFamily="2" charset="2"/>
                        <a:buChar char="§"/>
                      </a:pPr>
                      <a:r>
                        <a:rPr lang="da-DK" sz="1400" i="0" dirty="0"/>
                        <a:t>Nævnet stadfæstede kommunens afgørelse om, at offentlighedens færdsel ad vej lovligt kunne hindres.</a:t>
                      </a:r>
                    </a:p>
                    <a:p>
                      <a:pPr marL="0" indent="0">
                        <a:buFont typeface="Wingdings" panose="05000000000000000000" pitchFamily="2" charset="2"/>
                        <a:buNone/>
                      </a:pPr>
                      <a:endParaRPr lang="da-DK" sz="1400" i="0" dirty="0"/>
                    </a:p>
                    <a:p>
                      <a:pPr marL="285750" indent="-285750">
                        <a:buFont typeface="Wingdings" panose="05000000000000000000" pitchFamily="2" charset="2"/>
                        <a:buChar char="§"/>
                      </a:pPr>
                      <a:r>
                        <a:rPr lang="da-DK" sz="1400" i="0" kern="1200" dirty="0">
                          <a:solidFill>
                            <a:schemeClr val="dk1"/>
                          </a:solidFill>
                          <a:latin typeface="+mn-lt"/>
                          <a:ea typeface="+mn-ea"/>
                          <a:cs typeface="+mn-cs"/>
                        </a:rPr>
                        <a:t>Sti forløb ca. 2,5 m  fra boligfacade med soveværelse og ca. 4,5-7 m fra terrasse ved hoveddør. </a:t>
                      </a:r>
                      <a:endParaRPr lang="da-DK" sz="1400" dirty="0"/>
                    </a:p>
                  </a:txBody>
                  <a:tcPr/>
                </a:tc>
                <a:tc>
                  <a:txBody>
                    <a:bodyPr/>
                    <a:lstStyle/>
                    <a:p>
                      <a:pPr marL="742950" lvl="1" indent="-285750">
                        <a:buFont typeface="Wingdings" panose="05000000000000000000" pitchFamily="2" charset="2"/>
                        <a:buChar char="§"/>
                      </a:pPr>
                      <a:r>
                        <a:rPr lang="da-DK" sz="1400" kern="1200" dirty="0">
                          <a:solidFill>
                            <a:schemeClr val="dk1"/>
                          </a:solidFill>
                          <a:latin typeface="+mn-lt"/>
                          <a:ea typeface="+mn-ea"/>
                          <a:cs typeface="+mn-cs"/>
                        </a:rPr>
                        <a:t>Fandt efter det oplyste om afstanden til beboelsen, at færdsel i særlig grad var til gene for privatlivets fred, hvorfor ejer undtagelsesvist var berettiget til at forbyde offentlighedens adgang.</a:t>
                      </a:r>
                    </a:p>
                    <a:p>
                      <a:pPr marL="742950" lvl="1" indent="-285750">
                        <a:buFont typeface="Wingdings" panose="05000000000000000000" pitchFamily="2" charset="2"/>
                        <a:buChar char="§"/>
                      </a:pPr>
                      <a:endParaRPr lang="da-DK" sz="1400" kern="1200" dirty="0">
                        <a:solidFill>
                          <a:schemeClr val="dk1"/>
                        </a:solidFill>
                        <a:latin typeface="+mn-lt"/>
                        <a:ea typeface="+mn-ea"/>
                        <a:cs typeface="+mn-cs"/>
                      </a:endParaRPr>
                    </a:p>
                    <a:p>
                      <a:pPr marL="742950" lvl="1" indent="-285750">
                        <a:buFont typeface="Wingdings" panose="05000000000000000000" pitchFamily="2" charset="2"/>
                        <a:buChar char="§"/>
                      </a:pPr>
                      <a:r>
                        <a:rPr lang="da-DK" sz="1400" kern="1200" dirty="0">
                          <a:solidFill>
                            <a:schemeClr val="dk1"/>
                          </a:solidFill>
                          <a:latin typeface="+mn-lt"/>
                          <a:ea typeface="+mn-ea"/>
                          <a:cs typeface="+mn-cs"/>
                        </a:rPr>
                        <a:t>Nævnet bemærkede, at det ikke kunne tillægges vægt, at stien allerede eksisterede, da boligen blev indrettet i en tidligere driftsbygning. </a:t>
                      </a:r>
                    </a:p>
                  </a:txBody>
                  <a:tcPr/>
                </a:tc>
                <a:extLst>
                  <a:ext uri="{0D108BD9-81ED-4DB2-BD59-A6C34878D82A}">
                    <a16:rowId xmlns:a16="http://schemas.microsoft.com/office/drawing/2014/main" val="1562875844"/>
                  </a:ext>
                </a:extLst>
              </a:tr>
            </a:tbl>
          </a:graphicData>
        </a:graphic>
      </p:graphicFrame>
      <p:pic>
        <p:nvPicPr>
          <p:cNvPr id="4" name="Billede 3">
            <a:extLst>
              <a:ext uri="{FF2B5EF4-FFF2-40B4-BE49-F238E27FC236}">
                <a16:creationId xmlns:a16="http://schemas.microsoft.com/office/drawing/2014/main" id="{6F0BE418-D8F6-CBA6-06C0-E5713162D268}"/>
              </a:ext>
            </a:extLst>
          </p:cNvPr>
          <p:cNvPicPr>
            <a:picLocks noChangeAspect="1"/>
          </p:cNvPicPr>
          <p:nvPr/>
        </p:nvPicPr>
        <p:blipFill>
          <a:blip r:embed="rId3"/>
          <a:stretch>
            <a:fillRect/>
          </a:stretch>
        </p:blipFill>
        <p:spPr>
          <a:xfrm>
            <a:off x="102637" y="2720839"/>
            <a:ext cx="2273951" cy="1666678"/>
          </a:xfrm>
          <a:prstGeom prst="rect">
            <a:avLst/>
          </a:prstGeom>
        </p:spPr>
      </p:pic>
    </p:spTree>
    <p:extLst>
      <p:ext uri="{BB962C8B-B14F-4D97-AF65-F5344CB8AC3E}">
        <p14:creationId xmlns:p14="http://schemas.microsoft.com/office/powerpoint/2010/main" val="936678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4C98179-FD0F-796A-85BE-9086F384FF81}"/>
              </a:ext>
            </a:extLst>
          </p:cNvPr>
          <p:cNvSpPr txBox="1">
            <a:spLocks/>
          </p:cNvSpPr>
          <p:nvPr/>
        </p:nvSpPr>
        <p:spPr>
          <a:xfrm>
            <a:off x="1912775" y="1371600"/>
            <a:ext cx="5178490" cy="55051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algn="ctr"/>
            <a:r>
              <a:rPr lang="da-DK" dirty="0"/>
              <a:t>Privatlivets fred</a:t>
            </a:r>
          </a:p>
        </p:txBody>
      </p:sp>
      <p:sp>
        <p:nvSpPr>
          <p:cNvPr id="2" name="Tekstfelt 1">
            <a:extLst>
              <a:ext uri="{FF2B5EF4-FFF2-40B4-BE49-F238E27FC236}">
                <a16:creationId xmlns:a16="http://schemas.microsoft.com/office/drawing/2014/main" id="{48CA1A6F-0263-01B8-4D0F-020B0E1A859E}"/>
              </a:ext>
            </a:extLst>
          </p:cNvPr>
          <p:cNvSpPr txBox="1"/>
          <p:nvPr/>
        </p:nvSpPr>
        <p:spPr>
          <a:xfrm>
            <a:off x="102637" y="2135673"/>
            <a:ext cx="8938726" cy="599331"/>
          </a:xfrm>
          <a:prstGeom prst="rect">
            <a:avLst/>
          </a:prstGeom>
          <a:solidFill>
            <a:schemeClr val="accent2">
              <a:lumMod val="40000"/>
              <a:lumOff val="60000"/>
            </a:schemeClr>
          </a:solidFill>
        </p:spPr>
        <p:txBody>
          <a:bodyPr wrap="square" lIns="0" tIns="0" rIns="0" bIns="0" rtlCol="0">
            <a:spAutoFit/>
          </a:bodyPr>
          <a:lstStyle/>
          <a:p>
            <a:pPr>
              <a:lnSpc>
                <a:spcPts val="1600"/>
              </a:lnSpc>
            </a:pPr>
            <a:endParaRPr lang="da-DK" sz="1600" dirty="0"/>
          </a:p>
          <a:p>
            <a:pPr algn="ctr">
              <a:lnSpc>
                <a:spcPts val="1600"/>
              </a:lnSpc>
            </a:pPr>
            <a:r>
              <a:rPr lang="da-DK" dirty="0"/>
              <a:t>EKSEMPLER FRA PRAKSIS - GENE - NMK-512-00112, 8. dec. 2015, </a:t>
            </a:r>
            <a:r>
              <a:rPr lang="da-DK" dirty="0" err="1"/>
              <a:t>formandsafg</a:t>
            </a:r>
            <a:r>
              <a:rPr lang="da-DK" dirty="0"/>
              <a:t>.</a:t>
            </a:r>
          </a:p>
          <a:p>
            <a:pPr>
              <a:lnSpc>
                <a:spcPts val="1600"/>
              </a:lnSpc>
            </a:pPr>
            <a:endParaRPr lang="da-DK" sz="1200" dirty="0"/>
          </a:p>
        </p:txBody>
      </p:sp>
      <p:sp>
        <p:nvSpPr>
          <p:cNvPr id="9" name="Pladsholder til indhold 2">
            <a:extLst>
              <a:ext uri="{FF2B5EF4-FFF2-40B4-BE49-F238E27FC236}">
                <a16:creationId xmlns:a16="http://schemas.microsoft.com/office/drawing/2014/main" id="{C621AD0B-7DE7-4AA4-B9FA-0E772FD1AF8C}"/>
              </a:ext>
            </a:extLst>
          </p:cNvPr>
          <p:cNvSpPr txBox="1">
            <a:spLocks/>
          </p:cNvSpPr>
          <p:nvPr/>
        </p:nvSpPr>
        <p:spPr>
          <a:xfrm>
            <a:off x="5570377" y="3153747"/>
            <a:ext cx="1898780" cy="2090058"/>
          </a:xfrm>
          <a:prstGeom prst="rect">
            <a:avLst/>
          </a:prstGeom>
        </p:spPr>
        <p:txBody>
          <a:bodyPr vert="horz" lIns="0" tIns="0" rIns="0" bIns="0" rtlCol="0">
            <a:noAutofit/>
          </a:bodyPr>
          <a:lstStyle>
            <a:lvl1pPr marL="288000" indent="-288000" algn="l" defTabSz="914400" rtl="0" eaLnBrk="1" latinLnBrk="0" hangingPunct="1">
              <a:lnSpc>
                <a:spcPct val="104000"/>
              </a:lnSpc>
              <a:spcBef>
                <a:spcPts val="600"/>
              </a:spcBef>
              <a:buFont typeface="Wingdings" pitchFamily="2" charset="2"/>
              <a:buChar char=""/>
              <a:defRPr sz="1600" kern="1200">
                <a:solidFill>
                  <a:schemeClr val="tx1"/>
                </a:solidFill>
                <a:latin typeface="+mn-lt"/>
                <a:ea typeface="+mn-ea"/>
                <a:cs typeface="+mn-cs"/>
              </a:defRPr>
            </a:lvl1pPr>
            <a:lvl2pPr marL="540000" indent="-252000" algn="l" defTabSz="914400" rtl="0" eaLnBrk="1" latinLnBrk="0" hangingPunct="1">
              <a:lnSpc>
                <a:spcPct val="104000"/>
              </a:lnSpc>
              <a:spcBef>
                <a:spcPts val="600"/>
              </a:spcBef>
              <a:buFont typeface="Wingdings" pitchFamily="2" charset="2"/>
              <a:buChar char=""/>
              <a:defRPr sz="1400" kern="1200">
                <a:solidFill>
                  <a:schemeClr val="tx1"/>
                </a:solidFill>
                <a:latin typeface="+mn-lt"/>
                <a:ea typeface="+mn-ea"/>
                <a:cs typeface="+mn-cs"/>
              </a:defRPr>
            </a:lvl2pPr>
            <a:lvl3pPr marL="756000" indent="-216000" algn="l" defTabSz="914400" rtl="0" eaLnBrk="1" latinLnBrk="0" hangingPunct="1">
              <a:lnSpc>
                <a:spcPct val="104000"/>
              </a:lnSpc>
              <a:spcBef>
                <a:spcPts val="600"/>
              </a:spcBef>
              <a:buFont typeface="Wingdings" pitchFamily="2" charset="2"/>
              <a:buChar char=""/>
              <a:defRPr sz="1200" kern="1200">
                <a:solidFill>
                  <a:schemeClr val="tx1"/>
                </a:solidFill>
                <a:latin typeface="+mn-lt"/>
                <a:ea typeface="+mn-ea"/>
                <a:cs typeface="+mn-cs"/>
              </a:defRPr>
            </a:lvl3pPr>
            <a:lvl4pPr marL="972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4pPr>
            <a:lvl5pPr marL="1188000" indent="-216000" algn="l" defTabSz="914400" rtl="0" eaLnBrk="1" latinLnBrk="0" hangingPunct="1">
              <a:lnSpc>
                <a:spcPct val="104000"/>
              </a:lnSpc>
              <a:spcBef>
                <a:spcPts val="600"/>
              </a:spcBef>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a-DK" dirty="0"/>
          </a:p>
        </p:txBody>
      </p:sp>
      <p:graphicFrame>
        <p:nvGraphicFramePr>
          <p:cNvPr id="5" name="Tabel 4">
            <a:extLst>
              <a:ext uri="{FF2B5EF4-FFF2-40B4-BE49-F238E27FC236}">
                <a16:creationId xmlns:a16="http://schemas.microsoft.com/office/drawing/2014/main" id="{A56DDE39-B6FB-7BFF-656F-64943A078C23}"/>
              </a:ext>
            </a:extLst>
          </p:cNvPr>
          <p:cNvGraphicFramePr>
            <a:graphicFrameLocks noGrp="1"/>
          </p:cNvGraphicFramePr>
          <p:nvPr/>
        </p:nvGraphicFramePr>
        <p:xfrm>
          <a:off x="2366939" y="2734829"/>
          <a:ext cx="6674424" cy="4066251"/>
        </p:xfrm>
        <a:graphic>
          <a:graphicData uri="http://schemas.openxmlformats.org/drawingml/2006/table">
            <a:tbl>
              <a:tblPr firstRow="1" bandRow="1">
                <a:tableStyleId>{21E4AEA4-8DFA-4A89-87EB-49C32662AFE0}</a:tableStyleId>
              </a:tblPr>
              <a:tblGrid>
                <a:gridCol w="2438463">
                  <a:extLst>
                    <a:ext uri="{9D8B030D-6E8A-4147-A177-3AD203B41FA5}">
                      <a16:colId xmlns:a16="http://schemas.microsoft.com/office/drawing/2014/main" val="1337201638"/>
                    </a:ext>
                  </a:extLst>
                </a:gridCol>
                <a:gridCol w="4235961">
                  <a:extLst>
                    <a:ext uri="{9D8B030D-6E8A-4147-A177-3AD203B41FA5}">
                      <a16:colId xmlns:a16="http://schemas.microsoft.com/office/drawing/2014/main" val="44308279"/>
                    </a:ext>
                  </a:extLst>
                </a:gridCol>
              </a:tblGrid>
              <a:tr h="271587">
                <a:tc>
                  <a:txBody>
                    <a:bodyPr/>
                    <a:lstStyle/>
                    <a:p>
                      <a:r>
                        <a:rPr lang="da-DK" sz="1400" dirty="0"/>
                        <a:t>Nævnets afgørelse</a:t>
                      </a:r>
                    </a:p>
                  </a:txBody>
                  <a:tcPr/>
                </a:tc>
                <a:tc>
                  <a:txBody>
                    <a:bodyPr/>
                    <a:lstStyle/>
                    <a:p>
                      <a:r>
                        <a:rPr lang="da-DK" sz="1400" b="1" dirty="0"/>
                        <a:t>Nævnets vurdering</a:t>
                      </a:r>
                      <a:endParaRPr lang="da-DK" sz="1400" dirty="0"/>
                    </a:p>
                  </a:txBody>
                  <a:tcPr/>
                </a:tc>
                <a:extLst>
                  <a:ext uri="{0D108BD9-81ED-4DB2-BD59-A6C34878D82A}">
                    <a16:rowId xmlns:a16="http://schemas.microsoft.com/office/drawing/2014/main" val="2841954980"/>
                  </a:ext>
                </a:extLst>
              </a:tr>
              <a:tr h="3761451">
                <a:tc>
                  <a:txBody>
                    <a:bodyPr/>
                    <a:lstStyle/>
                    <a:p>
                      <a:pPr marL="285750" indent="-285750">
                        <a:buFont typeface="Wingdings" panose="05000000000000000000" pitchFamily="2" charset="2"/>
                        <a:buChar char="§"/>
                      </a:pPr>
                      <a:r>
                        <a:rPr lang="da-DK" sz="1400" i="0" dirty="0"/>
                        <a:t>Nævnet gav ikke medhold i klage over kommunens afgørelse om, færdsel ad markvej kunne forbydes.</a:t>
                      </a:r>
                    </a:p>
                    <a:p>
                      <a:pPr marL="0" indent="0">
                        <a:buFont typeface="Wingdings" panose="05000000000000000000" pitchFamily="2" charset="2"/>
                        <a:buNone/>
                      </a:pPr>
                      <a:endParaRPr lang="da-DK" sz="1400" i="0" dirty="0"/>
                    </a:p>
                    <a:p>
                      <a:pPr marL="285750" indent="-285750">
                        <a:buFont typeface="Wingdings" panose="05000000000000000000" pitchFamily="2" charset="2"/>
                        <a:buChar char="§"/>
                      </a:pPr>
                      <a:r>
                        <a:rPr lang="da-DK" sz="1400" i="0" kern="1200" dirty="0">
                          <a:solidFill>
                            <a:schemeClr val="dk1"/>
                          </a:solidFill>
                          <a:latin typeface="+mn-lt"/>
                          <a:ea typeface="+mn-ea"/>
                          <a:cs typeface="+mn-cs"/>
                        </a:rPr>
                        <a:t>Kommunen lagde vægt på: ikke muligt at opsætte skærmende beplantning eller stakit på vejstykket mellem to boliger, som havde vinduer ud mod vejen. Vejstykket var for smalt, når der samtidig skulle  være kørsel med landbrugsmaskiner. </a:t>
                      </a:r>
                    </a:p>
                  </a:txBody>
                  <a:tcPr/>
                </a:tc>
                <a:tc>
                  <a:txBody>
                    <a:bodyPr/>
                    <a:lstStyle/>
                    <a:p>
                      <a:pPr marL="742950" lvl="1" indent="-285750">
                        <a:buFont typeface="Wingdings" panose="05000000000000000000" pitchFamily="2" charset="2"/>
                        <a:buChar char="§"/>
                      </a:pPr>
                      <a:r>
                        <a:rPr lang="da-DK" sz="1400" kern="1200" dirty="0">
                          <a:solidFill>
                            <a:schemeClr val="dk1"/>
                          </a:solidFill>
                          <a:latin typeface="+mn-lt"/>
                          <a:ea typeface="+mn-ea"/>
                          <a:cs typeface="+mn-cs"/>
                        </a:rPr>
                        <a:t>Fandt henset til, at vejen passerede to boliger i meget kort afstand uden mulighed for hegn/beplantning, at færdsel ad vejen </a:t>
                      </a:r>
                      <a:r>
                        <a:rPr lang="da-DK" sz="1400" u="sng" kern="1200" dirty="0">
                          <a:solidFill>
                            <a:schemeClr val="dk1"/>
                          </a:solidFill>
                          <a:latin typeface="+mn-lt"/>
                          <a:ea typeface="+mn-ea"/>
                          <a:cs typeface="+mn-cs"/>
                        </a:rPr>
                        <a:t>i særlig grad var til gene</a:t>
                      </a:r>
                      <a:r>
                        <a:rPr lang="da-DK" sz="1400" kern="1200" dirty="0">
                          <a:solidFill>
                            <a:schemeClr val="dk1"/>
                          </a:solidFill>
                          <a:latin typeface="+mn-lt"/>
                          <a:ea typeface="+mn-ea"/>
                          <a:cs typeface="+mn-cs"/>
                        </a:rPr>
                        <a:t> for privatlivets fred, hvorved ejeren undtagelsesvist var berettiget til at forbyde adgang. </a:t>
                      </a:r>
                    </a:p>
                    <a:p>
                      <a:pPr marL="742950" lvl="1" indent="-285750">
                        <a:buFont typeface="Wingdings" panose="05000000000000000000" pitchFamily="2" charset="2"/>
                        <a:buChar char="§"/>
                      </a:pPr>
                      <a:r>
                        <a:rPr lang="da-DK" sz="1400" kern="1200" dirty="0">
                          <a:solidFill>
                            <a:schemeClr val="dk1"/>
                          </a:solidFill>
                          <a:latin typeface="+mn-lt"/>
                          <a:ea typeface="+mn-ea"/>
                          <a:cs typeface="+mn-cs"/>
                        </a:rPr>
                        <a:t>Nævnt fandt, at plads mellem de to bygninger </a:t>
                      </a:r>
                      <a:r>
                        <a:rPr lang="da-DK" sz="1400" i="1" kern="1200" dirty="0">
                          <a:solidFill>
                            <a:schemeClr val="dk1"/>
                          </a:solidFill>
                          <a:latin typeface="+mn-lt"/>
                          <a:ea typeface="+mn-ea"/>
                          <a:cs typeface="+mn-cs"/>
                        </a:rPr>
                        <a:t>ikke</a:t>
                      </a:r>
                      <a:r>
                        <a:rPr lang="da-DK" sz="1400" kern="1200" dirty="0">
                          <a:solidFill>
                            <a:schemeClr val="dk1"/>
                          </a:solidFill>
                          <a:latin typeface="+mn-lt"/>
                          <a:ea typeface="+mn-ea"/>
                          <a:cs typeface="+mn-cs"/>
                        </a:rPr>
                        <a:t> kunne betragtes som gårdsplads.</a:t>
                      </a:r>
                    </a:p>
                    <a:p>
                      <a:pPr marL="742950" lvl="1" indent="-285750">
                        <a:buFont typeface="Wingdings" panose="05000000000000000000" pitchFamily="2" charset="2"/>
                        <a:buChar char="§"/>
                      </a:pPr>
                      <a:r>
                        <a:rPr lang="da-DK" sz="1400" kern="1200" dirty="0">
                          <a:solidFill>
                            <a:schemeClr val="dk1"/>
                          </a:solidFill>
                          <a:latin typeface="+mn-lt"/>
                          <a:ea typeface="+mn-ea"/>
                          <a:cs typeface="+mn-cs"/>
                        </a:rPr>
                        <a:t>Nævnet udtalte, at vejen passerer de to boliger i meget kort afstand - den ene bygning ligger umiddelbart ud til vejen uden mulighed for opsætning af hegn/etablering af afskærmende beplantning.</a:t>
                      </a:r>
                    </a:p>
                  </a:txBody>
                  <a:tcPr/>
                </a:tc>
                <a:extLst>
                  <a:ext uri="{0D108BD9-81ED-4DB2-BD59-A6C34878D82A}">
                    <a16:rowId xmlns:a16="http://schemas.microsoft.com/office/drawing/2014/main" val="1562875844"/>
                  </a:ext>
                </a:extLst>
              </a:tr>
            </a:tbl>
          </a:graphicData>
        </a:graphic>
      </p:graphicFrame>
      <p:pic>
        <p:nvPicPr>
          <p:cNvPr id="7" name="Billede 6">
            <a:extLst>
              <a:ext uri="{FF2B5EF4-FFF2-40B4-BE49-F238E27FC236}">
                <a16:creationId xmlns:a16="http://schemas.microsoft.com/office/drawing/2014/main" id="{39134828-026A-AF4C-632E-5058CF7B2EF0}"/>
              </a:ext>
            </a:extLst>
          </p:cNvPr>
          <p:cNvPicPr>
            <a:picLocks noChangeAspect="1"/>
          </p:cNvPicPr>
          <p:nvPr/>
        </p:nvPicPr>
        <p:blipFill>
          <a:blip r:embed="rId3"/>
          <a:stretch>
            <a:fillRect/>
          </a:stretch>
        </p:blipFill>
        <p:spPr>
          <a:xfrm>
            <a:off x="49372" y="2734829"/>
            <a:ext cx="2317567" cy="3292056"/>
          </a:xfrm>
          <a:prstGeom prst="rect">
            <a:avLst/>
          </a:prstGeom>
        </p:spPr>
      </p:pic>
    </p:spTree>
    <p:extLst>
      <p:ext uri="{BB962C8B-B14F-4D97-AF65-F5344CB8AC3E}">
        <p14:creationId xmlns:p14="http://schemas.microsoft.com/office/powerpoint/2010/main" val="1564951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76A64C0-EC48-A0C8-B65D-3360DD0DD9DC}"/>
              </a:ext>
            </a:extLst>
          </p:cNvPr>
          <p:cNvPicPr>
            <a:picLocks noChangeAspect="1"/>
          </p:cNvPicPr>
          <p:nvPr/>
        </p:nvPicPr>
        <p:blipFill>
          <a:blip r:embed="rId2"/>
          <a:srcRect b="16130"/>
          <a:stretch/>
        </p:blipFill>
        <p:spPr>
          <a:xfrm>
            <a:off x="-1" y="1452639"/>
            <a:ext cx="9144001" cy="5405361"/>
          </a:xfrm>
          <a:prstGeom prst="rect">
            <a:avLst/>
          </a:prstGeom>
        </p:spPr>
      </p:pic>
      <p:sp>
        <p:nvSpPr>
          <p:cNvPr id="3" name="Pladsholder til indhold 2"/>
          <p:cNvSpPr>
            <a:spLocks noGrp="1"/>
          </p:cNvSpPr>
          <p:nvPr>
            <p:ph idx="1"/>
          </p:nvPr>
        </p:nvSpPr>
        <p:spPr>
          <a:xfrm>
            <a:off x="940209" y="2710126"/>
            <a:ext cx="6264274" cy="757687"/>
          </a:xfrm>
        </p:spPr>
        <p:txBody>
          <a:bodyPr/>
          <a:lstStyle/>
          <a:p>
            <a:pPr marL="0" indent="0" algn="ctr">
              <a:buNone/>
            </a:pPr>
            <a:r>
              <a:rPr lang="da-DK" sz="3600" dirty="0"/>
              <a:t>Spørgsmål?</a:t>
            </a:r>
          </a:p>
        </p:txBody>
      </p:sp>
      <p:pic>
        <p:nvPicPr>
          <p:cNvPr id="5" name="Billede 4">
            <a:extLst>
              <a:ext uri="{FF2B5EF4-FFF2-40B4-BE49-F238E27FC236}">
                <a16:creationId xmlns:a16="http://schemas.microsoft.com/office/drawing/2014/main" id="{4EF75989-9BA1-B167-D3B7-D9F308FBF5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83" t="8789" r="9072" b="24653"/>
          <a:stretch/>
        </p:blipFill>
        <p:spPr bwMode="auto">
          <a:xfrm>
            <a:off x="5564432" y="4009686"/>
            <a:ext cx="1144395" cy="1395675"/>
          </a:xfrm>
          <a:prstGeom prst="rect">
            <a:avLst/>
          </a:prstGeom>
          <a:ln>
            <a:noFill/>
          </a:ln>
          <a:extLst>
            <a:ext uri="{53640926-AAD7-44D8-BBD7-CCE9431645EC}">
              <a14:shadowObscured xmlns:a14="http://schemas.microsoft.com/office/drawing/2010/main"/>
            </a:ext>
          </a:extLst>
        </p:spPr>
      </p:pic>
      <p:pic>
        <p:nvPicPr>
          <p:cNvPr id="6" name="Billede 5">
            <a:extLst>
              <a:ext uri="{FF2B5EF4-FFF2-40B4-BE49-F238E27FC236}">
                <a16:creationId xmlns:a16="http://schemas.microsoft.com/office/drawing/2014/main" id="{8515E379-141A-2DCB-3F69-FE0D5A1F49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54" t="38356" r="7744" b="32083"/>
          <a:stretch/>
        </p:blipFill>
        <p:spPr bwMode="auto">
          <a:xfrm rot="16200000">
            <a:off x="-757669" y="3323112"/>
            <a:ext cx="5405363" cy="1664409"/>
          </a:xfrm>
          <a:prstGeom prst="rect">
            <a:avLst/>
          </a:prstGeom>
          <a:ln>
            <a:noFill/>
          </a:ln>
          <a:extLst>
            <a:ext uri="{53640926-AAD7-44D8-BBD7-CCE9431645EC}">
              <a14:shadowObscured xmlns:a14="http://schemas.microsoft.com/office/drawing/2010/main"/>
            </a:ext>
          </a:extLst>
        </p:spPr>
      </p:pic>
      <p:pic>
        <p:nvPicPr>
          <p:cNvPr id="7" name="Billede 6">
            <a:extLst>
              <a:ext uri="{FF2B5EF4-FFF2-40B4-BE49-F238E27FC236}">
                <a16:creationId xmlns:a16="http://schemas.microsoft.com/office/drawing/2014/main" id="{518BDDD8-E09C-88D2-028B-E9A7447854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389" t="8775" r="15442" b="16701"/>
          <a:stretch/>
        </p:blipFill>
        <p:spPr bwMode="auto">
          <a:xfrm rot="5400000">
            <a:off x="3423103" y="5549007"/>
            <a:ext cx="1385935" cy="1226207"/>
          </a:xfrm>
          <a:prstGeom prst="rect">
            <a:avLst/>
          </a:prstGeom>
          <a:ln>
            <a:noFill/>
          </a:ln>
          <a:extLst>
            <a:ext uri="{53640926-AAD7-44D8-BBD7-CCE9431645EC}">
              <a14:shadowObscured xmlns:a14="http://schemas.microsoft.com/office/drawing/2010/main"/>
            </a:ext>
          </a:extLst>
        </p:spPr>
      </p:pic>
      <p:pic>
        <p:nvPicPr>
          <p:cNvPr id="8" name="Billede 7">
            <a:extLst>
              <a:ext uri="{FF2B5EF4-FFF2-40B4-BE49-F238E27FC236}">
                <a16:creationId xmlns:a16="http://schemas.microsoft.com/office/drawing/2014/main" id="{5BD77B1E-0E1E-365F-6997-3B1D0D1D41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75" t="3326" r="12220" b="22977"/>
          <a:stretch/>
        </p:blipFill>
        <p:spPr bwMode="auto">
          <a:xfrm>
            <a:off x="6720102" y="4012851"/>
            <a:ext cx="1056252" cy="1389344"/>
          </a:xfrm>
          <a:prstGeom prst="rect">
            <a:avLst/>
          </a:prstGeom>
          <a:ln>
            <a:noFill/>
          </a:ln>
          <a:extLst>
            <a:ext uri="{53640926-AAD7-44D8-BBD7-CCE9431645EC}">
              <a14:shadowObscured xmlns:a14="http://schemas.microsoft.com/office/drawing/2010/main"/>
            </a:ext>
          </a:extLst>
        </p:spPr>
      </p:pic>
      <p:pic>
        <p:nvPicPr>
          <p:cNvPr id="9" name="Billede 8">
            <a:extLst>
              <a:ext uri="{FF2B5EF4-FFF2-40B4-BE49-F238E27FC236}">
                <a16:creationId xmlns:a16="http://schemas.microsoft.com/office/drawing/2014/main" id="{3B7F8D3E-C917-31E8-25FE-D4BF337162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389" t="8775" r="15442" b="16684"/>
          <a:stretch/>
        </p:blipFill>
        <p:spPr bwMode="auto">
          <a:xfrm rot="16200000">
            <a:off x="3417241" y="4157209"/>
            <a:ext cx="1391779" cy="12320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71397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6BD561E-C174-CAFE-BCFB-73AE5F7E793E}"/>
              </a:ext>
            </a:extLst>
          </p:cNvPr>
          <p:cNvPicPr>
            <a:picLocks noChangeAspect="1"/>
          </p:cNvPicPr>
          <p:nvPr/>
        </p:nvPicPr>
        <p:blipFill>
          <a:blip r:embed="rId3"/>
          <a:stretch>
            <a:fillRect/>
          </a:stretch>
        </p:blipFill>
        <p:spPr>
          <a:xfrm>
            <a:off x="2477446" y="2877938"/>
            <a:ext cx="4032369" cy="3239588"/>
          </a:xfrm>
          <a:prstGeom prst="rect">
            <a:avLst/>
          </a:prstGeom>
        </p:spPr>
      </p:pic>
      <p:sp>
        <p:nvSpPr>
          <p:cNvPr id="2" name="Titel 1"/>
          <p:cNvSpPr>
            <a:spLocks noGrp="1"/>
          </p:cNvSpPr>
          <p:nvPr>
            <p:ph type="title"/>
          </p:nvPr>
        </p:nvSpPr>
        <p:spPr>
          <a:xfrm>
            <a:off x="2380973" y="1134824"/>
            <a:ext cx="6280697" cy="861963"/>
          </a:xfrm>
        </p:spPr>
        <p:txBody>
          <a:bodyPr/>
          <a:lstStyle/>
          <a:p>
            <a:r>
              <a:rPr lang="da-DK" dirty="0"/>
              <a:t>Afgørelsesportalen</a:t>
            </a:r>
          </a:p>
        </p:txBody>
      </p:sp>
      <p:sp>
        <p:nvSpPr>
          <p:cNvPr id="3" name="Pladsholder til indhold 2"/>
          <p:cNvSpPr>
            <a:spLocks noGrp="1"/>
          </p:cNvSpPr>
          <p:nvPr>
            <p:ph idx="1"/>
          </p:nvPr>
        </p:nvSpPr>
        <p:spPr>
          <a:xfrm>
            <a:off x="1439862" y="2121460"/>
            <a:ext cx="7339864" cy="3633787"/>
          </a:xfrm>
        </p:spPr>
        <p:txBody>
          <a:bodyPr/>
          <a:lstStyle/>
          <a:p>
            <a:pPr marL="0" indent="0">
              <a:buNone/>
            </a:pPr>
            <a:r>
              <a:rPr lang="da-DK" dirty="0"/>
              <a:t>Miljø- og Fødevareklagenævnets afgørelser ligger på afgørelsesportalen: </a:t>
            </a:r>
            <a:r>
              <a:rPr lang="da-DK" dirty="0">
                <a:hlinkClick r:id="rId4"/>
              </a:rPr>
              <a:t>https://mfkn.naevneneshus.dk/ </a:t>
            </a:r>
            <a:endParaRPr lang="da-DK" dirty="0">
              <a:solidFill>
                <a:srgbClr val="FF0000"/>
              </a:solidFill>
            </a:endParaRPr>
          </a:p>
          <a:p>
            <a:pPr marL="288000" lvl="1" indent="0">
              <a:buNone/>
            </a:pPr>
            <a:endParaRPr lang="da-DK" dirty="0">
              <a:solidFill>
                <a:srgbClr val="FF0000"/>
              </a:solidFill>
            </a:endParaRPr>
          </a:p>
        </p:txBody>
      </p:sp>
      <p:sp>
        <p:nvSpPr>
          <p:cNvPr id="4" name="Pladsholder til dato 3"/>
          <p:cNvSpPr>
            <a:spLocks noGrp="1"/>
          </p:cNvSpPr>
          <p:nvPr>
            <p:ph type="dt" sz="half" idx="10"/>
          </p:nvPr>
        </p:nvSpPr>
        <p:spPr/>
        <p:txBody>
          <a:bodyPr/>
          <a:lstStyle/>
          <a:p>
            <a:fld id="{F2CCB82A-46C7-48EA-BB1A-0ACA69DF23F6}" type="datetime5">
              <a:rPr lang="da-DK" noProof="0" smtClean="0"/>
              <a:t>november 2025</a:t>
            </a:fld>
            <a:endParaRPr lang="da-DK" noProof="0"/>
          </a:p>
        </p:txBody>
      </p:sp>
      <p:sp>
        <p:nvSpPr>
          <p:cNvPr id="8" name="Tekstfelt 7"/>
          <p:cNvSpPr txBox="1"/>
          <p:nvPr/>
        </p:nvSpPr>
        <p:spPr>
          <a:xfrm>
            <a:off x="7243533" y="3429000"/>
            <a:ext cx="1536193" cy="1415772"/>
          </a:xfrm>
          <a:prstGeom prst="rect">
            <a:avLst/>
          </a:prstGeom>
          <a:noFill/>
        </p:spPr>
        <p:txBody>
          <a:bodyPr wrap="square" lIns="0" tIns="0" rIns="0" bIns="0" rtlCol="0">
            <a:spAutoFit/>
          </a:bodyPr>
          <a:lstStyle/>
          <a:p>
            <a:endParaRPr lang="da-DK" dirty="0"/>
          </a:p>
          <a:p>
            <a:endParaRPr lang="da-DK" dirty="0"/>
          </a:p>
          <a:p>
            <a:r>
              <a:rPr lang="da-DK" sz="1400" dirty="0"/>
              <a:t>Mulighed for at abonnere</a:t>
            </a:r>
          </a:p>
          <a:p>
            <a:endParaRPr lang="da-DK" sz="1400" dirty="0"/>
          </a:p>
          <a:p>
            <a:endParaRPr lang="da-DK" sz="1400" dirty="0"/>
          </a:p>
        </p:txBody>
      </p:sp>
      <p:sp>
        <p:nvSpPr>
          <p:cNvPr id="9" name="Højrepil 8"/>
          <p:cNvSpPr/>
          <p:nvPr/>
        </p:nvSpPr>
        <p:spPr>
          <a:xfrm rot="11769311" flipV="1">
            <a:off x="6034035" y="3973503"/>
            <a:ext cx="1124087" cy="113527"/>
          </a:xfrm>
          <a:prstGeom prst="rightArrow">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Højrepil 8">
            <a:extLst>
              <a:ext uri="{FF2B5EF4-FFF2-40B4-BE49-F238E27FC236}">
                <a16:creationId xmlns:a16="http://schemas.microsoft.com/office/drawing/2014/main" id="{1D0140B2-975C-EC76-7B72-EBEB52863C97}"/>
              </a:ext>
            </a:extLst>
          </p:cNvPr>
          <p:cNvSpPr/>
          <p:nvPr/>
        </p:nvSpPr>
        <p:spPr>
          <a:xfrm rot="11769311" flipV="1">
            <a:off x="4221432" y="4235234"/>
            <a:ext cx="3005018" cy="110674"/>
          </a:xfrm>
          <a:prstGeom prst="rightArrow">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BA99A61E-7FC1-81AF-BFCD-546ABC49871D}"/>
              </a:ext>
            </a:extLst>
          </p:cNvPr>
          <p:cNvSpPr txBox="1"/>
          <p:nvPr/>
        </p:nvSpPr>
        <p:spPr>
          <a:xfrm>
            <a:off x="7243532" y="4099680"/>
            <a:ext cx="1536193" cy="1200329"/>
          </a:xfrm>
          <a:prstGeom prst="rect">
            <a:avLst/>
          </a:prstGeom>
          <a:noFill/>
        </p:spPr>
        <p:txBody>
          <a:bodyPr wrap="square" lIns="0" tIns="0" rIns="0" bIns="0" rtlCol="0">
            <a:spAutoFit/>
          </a:bodyPr>
          <a:lstStyle/>
          <a:p>
            <a:endParaRPr lang="da-DK" dirty="0"/>
          </a:p>
          <a:p>
            <a:endParaRPr lang="da-DK" dirty="0"/>
          </a:p>
          <a:p>
            <a:r>
              <a:rPr lang="da-DK" sz="1400" dirty="0"/>
              <a:t>Tips til søgning</a:t>
            </a:r>
          </a:p>
          <a:p>
            <a:endParaRPr lang="da-DK" sz="1400" dirty="0"/>
          </a:p>
          <a:p>
            <a:endParaRPr lang="da-DK" sz="1400" dirty="0"/>
          </a:p>
        </p:txBody>
      </p:sp>
      <p:pic>
        <p:nvPicPr>
          <p:cNvPr id="11" name="Billede 10">
            <a:extLst>
              <a:ext uri="{FF2B5EF4-FFF2-40B4-BE49-F238E27FC236}">
                <a16:creationId xmlns:a16="http://schemas.microsoft.com/office/drawing/2014/main" id="{8E97744F-3FBD-2859-1255-B267DC345F9E}"/>
              </a:ext>
            </a:extLst>
          </p:cNvPr>
          <p:cNvPicPr>
            <a:picLocks noChangeAspect="1"/>
          </p:cNvPicPr>
          <p:nvPr/>
        </p:nvPicPr>
        <p:blipFill>
          <a:blip r:embed="rId5"/>
          <a:stretch>
            <a:fillRect/>
          </a:stretch>
        </p:blipFill>
        <p:spPr>
          <a:xfrm>
            <a:off x="207535" y="4039227"/>
            <a:ext cx="3779912" cy="2361037"/>
          </a:xfrm>
          <a:prstGeom prst="rect">
            <a:avLst/>
          </a:prstGeom>
        </p:spPr>
      </p:pic>
      <p:sp>
        <p:nvSpPr>
          <p:cNvPr id="12" name="Ellipse 11">
            <a:extLst>
              <a:ext uri="{FF2B5EF4-FFF2-40B4-BE49-F238E27FC236}">
                <a16:creationId xmlns:a16="http://schemas.microsoft.com/office/drawing/2014/main" id="{19A67867-9C50-868C-2346-8B6C4B3B0A40}"/>
              </a:ext>
            </a:extLst>
          </p:cNvPr>
          <p:cNvSpPr/>
          <p:nvPr/>
        </p:nvSpPr>
        <p:spPr>
          <a:xfrm>
            <a:off x="251520" y="5589240"/>
            <a:ext cx="720080"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2BF94F16-36E5-3DFA-25FD-4D63E8259DBA}"/>
              </a:ext>
            </a:extLst>
          </p:cNvPr>
          <p:cNvSpPr/>
          <p:nvPr/>
        </p:nvSpPr>
        <p:spPr>
          <a:xfrm>
            <a:off x="182184" y="5130717"/>
            <a:ext cx="1149456"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5077140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F2CCB82A-46C7-48EA-BB1A-0ACA69DF23F6}" type="datetime5">
              <a:rPr lang="da-DK" noProof="0" smtClean="0"/>
              <a:t>november 2025</a:t>
            </a:fld>
            <a:endParaRPr lang="da-DK" noProof="0"/>
          </a:p>
        </p:txBody>
      </p:sp>
      <p:pic>
        <p:nvPicPr>
          <p:cNvPr id="5" name="Billede 4"/>
          <p:cNvPicPr>
            <a:picLocks noChangeAspect="1"/>
          </p:cNvPicPr>
          <p:nvPr/>
        </p:nvPicPr>
        <p:blipFill>
          <a:blip r:embed="rId2"/>
          <a:stretch>
            <a:fillRect/>
          </a:stretch>
        </p:blipFill>
        <p:spPr>
          <a:xfrm>
            <a:off x="-1" y="1452639"/>
            <a:ext cx="9144001" cy="6444984"/>
          </a:xfrm>
          <a:prstGeom prst="rect">
            <a:avLst/>
          </a:prstGeom>
        </p:spPr>
      </p:pic>
      <p:sp>
        <p:nvSpPr>
          <p:cNvPr id="3" name="Pladsholder til indhold 2"/>
          <p:cNvSpPr>
            <a:spLocks noGrp="1"/>
          </p:cNvSpPr>
          <p:nvPr>
            <p:ph idx="1"/>
          </p:nvPr>
        </p:nvSpPr>
        <p:spPr>
          <a:xfrm>
            <a:off x="1362224" y="1958738"/>
            <a:ext cx="6264274" cy="3238499"/>
          </a:xfrm>
        </p:spPr>
        <p:txBody>
          <a:bodyPr/>
          <a:lstStyle/>
          <a:p>
            <a:pPr marL="0" indent="0">
              <a:buNone/>
            </a:pPr>
            <a:endParaRPr lang="da-DK" dirty="0"/>
          </a:p>
          <a:p>
            <a:pPr marL="0" indent="0">
              <a:buNone/>
            </a:pPr>
            <a:endParaRPr lang="da-DK" dirty="0"/>
          </a:p>
          <a:p>
            <a:pPr marL="0" indent="0" algn="ctr">
              <a:buNone/>
            </a:pPr>
            <a:r>
              <a:rPr lang="da-DK" sz="2800" dirty="0"/>
              <a:t>Tak for ordet </a:t>
            </a:r>
          </a:p>
        </p:txBody>
      </p:sp>
    </p:spTree>
    <p:extLst>
      <p:ext uri="{BB962C8B-B14F-4D97-AF65-F5344CB8AC3E}">
        <p14:creationId xmlns:p14="http://schemas.microsoft.com/office/powerpoint/2010/main" val="1949485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FD517-48D5-5BE1-B709-D1768B4AA4E4}"/>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A38AF417-4CBB-FF83-9DC5-545D921ABAD5}"/>
              </a:ext>
            </a:extLst>
          </p:cNvPr>
          <p:cNvSpPr>
            <a:spLocks noGrp="1"/>
          </p:cNvSpPr>
          <p:nvPr>
            <p:ph idx="1"/>
          </p:nvPr>
        </p:nvSpPr>
        <p:spPr/>
        <p:txBody>
          <a:bodyPr/>
          <a:lstStyle/>
          <a:p>
            <a:pPr algn="just"/>
            <a:r>
              <a:rPr lang="da-DK" b="0" i="0" dirty="0">
                <a:solidFill>
                  <a:srgbClr val="212529"/>
                </a:solidFill>
                <a:effectLst/>
              </a:rPr>
              <a:t>Vandløb skal afgrænses over for spildevandsanlæg. </a:t>
            </a:r>
          </a:p>
          <a:p>
            <a:pPr algn="just"/>
            <a:r>
              <a:rPr lang="da-DK" b="0" i="0">
                <a:solidFill>
                  <a:srgbClr val="212529"/>
                </a:solidFill>
                <a:effectLst/>
              </a:rPr>
              <a:t>Vandløb</a:t>
            </a:r>
            <a:r>
              <a:rPr lang="da-DK" b="0" i="0" dirty="0">
                <a:solidFill>
                  <a:srgbClr val="212529"/>
                </a:solidFill>
                <a:effectLst/>
              </a:rPr>
              <a:t>, der er optaget i spildevandsplanen som et spildevandsanlæg, er ikke omfattet af vandløbslovens regler, men derimod af miljøbeskyttelsesloven. </a:t>
            </a:r>
          </a:p>
          <a:p>
            <a:pPr algn="just"/>
            <a:r>
              <a:rPr lang="da-DK" b="0" i="0" dirty="0">
                <a:solidFill>
                  <a:srgbClr val="212529"/>
                </a:solidFill>
                <a:effectLst/>
              </a:rPr>
              <a:t>En strækning, hvor der løber vand, kan ikke være et vandløb og et spildevandsanlæg på samme tid.</a:t>
            </a:r>
          </a:p>
          <a:p>
            <a:endParaRPr lang="da-DK" dirty="0">
              <a:solidFill>
                <a:srgbClr val="212529"/>
              </a:solidFill>
              <a:latin typeface="Open Sans" panose="020B0606030504020204" pitchFamily="34" charset="0"/>
            </a:endParaRPr>
          </a:p>
          <a:p>
            <a:endParaRPr lang="da-DK" dirty="0"/>
          </a:p>
        </p:txBody>
      </p:sp>
      <p:sp>
        <p:nvSpPr>
          <p:cNvPr id="4" name="Pladsholder til dato 3">
            <a:extLst>
              <a:ext uri="{FF2B5EF4-FFF2-40B4-BE49-F238E27FC236}">
                <a16:creationId xmlns:a16="http://schemas.microsoft.com/office/drawing/2014/main" id="{CC365095-CA35-26C5-9170-A7816F73E251}"/>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3175381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559FE88-7B87-F8A3-D135-BA30B7D7057A}"/>
              </a:ext>
            </a:extLst>
          </p:cNvPr>
          <p:cNvSpPr>
            <a:spLocks noGrp="1"/>
          </p:cNvSpPr>
          <p:nvPr>
            <p:ph type="ctrTitle"/>
          </p:nvPr>
        </p:nvSpPr>
        <p:spPr>
          <a:xfrm>
            <a:off x="1439863" y="2890554"/>
            <a:ext cx="6264275" cy="1546558"/>
          </a:xfrm>
        </p:spPr>
        <p:txBody>
          <a:bodyPr/>
          <a:lstStyle/>
          <a:p>
            <a:br>
              <a:rPr lang="da-DK" sz="2400" dirty="0"/>
            </a:br>
            <a:r>
              <a:rPr lang="da-DK" sz="2400" dirty="0"/>
              <a:t>tilladelse til nedsivning og udledning af drænvand fra kunstgræsbane i Nyborg kommune</a:t>
            </a:r>
          </a:p>
        </p:txBody>
      </p:sp>
      <p:sp>
        <p:nvSpPr>
          <p:cNvPr id="6" name="Undertitel 5">
            <a:extLst>
              <a:ext uri="{FF2B5EF4-FFF2-40B4-BE49-F238E27FC236}">
                <a16:creationId xmlns:a16="http://schemas.microsoft.com/office/drawing/2014/main" id="{512732AE-2DD4-867D-0670-381E829B2DAC}"/>
              </a:ext>
            </a:extLst>
          </p:cNvPr>
          <p:cNvSpPr>
            <a:spLocks noGrp="1"/>
          </p:cNvSpPr>
          <p:nvPr>
            <p:ph type="subTitle" idx="1"/>
          </p:nvPr>
        </p:nvSpPr>
        <p:spPr>
          <a:xfrm>
            <a:off x="1439862" y="4653136"/>
            <a:ext cx="6264275" cy="901133"/>
          </a:xfrm>
        </p:spPr>
        <p:txBody>
          <a:bodyPr/>
          <a:lstStyle/>
          <a:p>
            <a:r>
              <a:rPr lang="da-DK" dirty="0"/>
              <a:t>Miljø- og Fødevareklagenævnets afgørelse af 14. juni 2021 i sagsnr. 19/04180</a:t>
            </a:r>
          </a:p>
        </p:txBody>
      </p:sp>
      <p:sp>
        <p:nvSpPr>
          <p:cNvPr id="4" name="Pladsholder til dato 3">
            <a:extLst>
              <a:ext uri="{FF2B5EF4-FFF2-40B4-BE49-F238E27FC236}">
                <a16:creationId xmlns:a16="http://schemas.microsoft.com/office/drawing/2014/main" id="{7CBF5F31-60A5-88F8-105E-5E5A4FA422FB}"/>
              </a:ext>
            </a:extLst>
          </p:cNvPr>
          <p:cNvSpPr>
            <a:spLocks noGrp="1"/>
          </p:cNvSpPr>
          <p:nvPr>
            <p:ph type="dt" sz="half" idx="10"/>
          </p:nvPr>
        </p:nvSpPr>
        <p:spPr/>
        <p:txBody>
          <a:bodyPr/>
          <a:lstStyle/>
          <a:p>
            <a:fld id="{F2CCB82A-46C7-48EA-BB1A-0ACA69DF23F6}" type="datetime5">
              <a:rPr lang="da-DK" noProof="0" smtClean="0"/>
              <a:t>november 2025</a:t>
            </a:fld>
            <a:endParaRPr lang="da-DK" noProof="0"/>
          </a:p>
        </p:txBody>
      </p:sp>
    </p:spTree>
    <p:extLst>
      <p:ext uri="{BB962C8B-B14F-4D97-AF65-F5344CB8AC3E}">
        <p14:creationId xmlns:p14="http://schemas.microsoft.com/office/powerpoint/2010/main" val="1941750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1846A-FAED-AD0D-989A-8413A0428101}"/>
              </a:ext>
            </a:extLst>
          </p:cNvPr>
          <p:cNvSpPr>
            <a:spLocks noGrp="1"/>
          </p:cNvSpPr>
          <p:nvPr>
            <p:ph type="title"/>
          </p:nvPr>
        </p:nvSpPr>
        <p:spPr/>
        <p:txBody>
          <a:bodyPr/>
          <a:lstStyle/>
          <a:p>
            <a:r>
              <a:rPr lang="da-DK" dirty="0"/>
              <a:t>Kort om sagen</a:t>
            </a:r>
          </a:p>
        </p:txBody>
      </p:sp>
      <p:sp>
        <p:nvSpPr>
          <p:cNvPr id="3" name="Pladsholder til indhold 2">
            <a:extLst>
              <a:ext uri="{FF2B5EF4-FFF2-40B4-BE49-F238E27FC236}">
                <a16:creationId xmlns:a16="http://schemas.microsoft.com/office/drawing/2014/main" id="{C92CD99D-338E-865B-9259-4F59CC305B19}"/>
              </a:ext>
            </a:extLst>
          </p:cNvPr>
          <p:cNvSpPr>
            <a:spLocks noGrp="1"/>
          </p:cNvSpPr>
          <p:nvPr>
            <p:ph idx="1"/>
          </p:nvPr>
        </p:nvSpPr>
        <p:spPr/>
        <p:txBody>
          <a:bodyPr/>
          <a:lstStyle/>
          <a:p>
            <a:pPr algn="just"/>
            <a:r>
              <a:rPr lang="da-DK" dirty="0"/>
              <a:t>Nyborg Kommune meddelte i marts 2019 tilladelse til nedsivning og udledning af drænvand fra en kunstgræsbane efter miljøbeskyttelseslovens § 19, stk. 1 og § 28, stk. 1.</a:t>
            </a:r>
          </a:p>
          <a:p>
            <a:pPr algn="just"/>
            <a:r>
              <a:rPr lang="da-DK" dirty="0"/>
              <a:t>Det fremgik af tilladelsen, at kunstgræsbanen på i alt 8.600 m</a:t>
            </a:r>
            <a:r>
              <a:rPr lang="da-DK" baseline="30000" dirty="0"/>
              <a:t>2</a:t>
            </a:r>
            <a:r>
              <a:rPr lang="da-DK" dirty="0"/>
              <a:t> skulle etableres oven på eksisterende, græsbelagt fodboldbane. </a:t>
            </a:r>
          </a:p>
          <a:p>
            <a:pPr algn="just"/>
            <a:r>
              <a:rPr lang="da-DK" dirty="0"/>
              <a:t>Det fremgik desuden, at drænvandet fra kunstgræsbanen skulle dels nedsives og dels udledes via et eksisterende drænsystem med udløb til det offentlige rørlagte vandløb ”Afløb ved Skolevej”, som havde udløb til to regnvandsbassiner, der var forbundet i serie. </a:t>
            </a:r>
          </a:p>
          <a:p>
            <a:pPr algn="just"/>
            <a:r>
              <a:rPr lang="da-DK" dirty="0"/>
              <a:t>Fra det ene regnvandsbassin var der udløb til Vindinge å via et rørudløb med udskillerfunktion.  </a:t>
            </a:r>
          </a:p>
        </p:txBody>
      </p:sp>
      <p:sp>
        <p:nvSpPr>
          <p:cNvPr id="4" name="Pladsholder til dato 3">
            <a:extLst>
              <a:ext uri="{FF2B5EF4-FFF2-40B4-BE49-F238E27FC236}">
                <a16:creationId xmlns:a16="http://schemas.microsoft.com/office/drawing/2014/main" id="{BD859DE7-AE5F-B327-6277-D0777C8B50B7}"/>
              </a:ext>
            </a:extLst>
          </p:cNvPr>
          <p:cNvSpPr>
            <a:spLocks noGrp="1"/>
          </p:cNvSpPr>
          <p:nvPr>
            <p:ph type="dt" sz="half" idx="10"/>
          </p:nvPr>
        </p:nvSpPr>
        <p:spPr/>
        <p:txBody>
          <a:bodyPr/>
          <a:lstStyle/>
          <a:p>
            <a:fld id="{F2CCB82A-46C7-48EA-BB1A-0ACA69DF23F6}" type="datetime5">
              <a:rPr lang="da-DK" noProof="0" smtClean="0"/>
              <a:t>november 2025</a:t>
            </a:fld>
            <a:endParaRPr lang="da-DK" noProof="0" dirty="0"/>
          </a:p>
        </p:txBody>
      </p:sp>
    </p:spTree>
    <p:extLst>
      <p:ext uri="{BB962C8B-B14F-4D97-AF65-F5344CB8AC3E}">
        <p14:creationId xmlns:p14="http://schemas.microsoft.com/office/powerpoint/2010/main" val="1383185488"/>
      </p:ext>
    </p:extLst>
  </p:cSld>
  <p:clrMapOvr>
    <a:masterClrMapping/>
  </p:clrMapOvr>
</p:sld>
</file>

<file path=ppt/theme/theme1.xml><?xml version="1.0" encoding="utf-8"?>
<a:theme xmlns:a="http://schemas.openxmlformats.org/drawingml/2006/main" name="Blank">
  <a:themeElements>
    <a:clrScheme name="webinar">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Erhvervs-og Vækstministerie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4983</Words>
  <Application>Microsoft Office PowerPoint</Application>
  <PresentationFormat>Skærmshow (4:3)</PresentationFormat>
  <Paragraphs>549</Paragraphs>
  <Slides>67</Slides>
  <Notes>22</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67</vt:i4>
      </vt:variant>
    </vt:vector>
  </HeadingPairs>
  <TitlesOfParts>
    <vt:vector size="75" baseType="lpstr">
      <vt:lpstr>Arial</vt:lpstr>
      <vt:lpstr>Calibri</vt:lpstr>
      <vt:lpstr>Courier New</vt:lpstr>
      <vt:lpstr>Georgia</vt:lpstr>
      <vt:lpstr>Open Sans</vt:lpstr>
      <vt:lpstr>Roboto</vt:lpstr>
      <vt:lpstr>Wingdings</vt:lpstr>
      <vt:lpstr>Blank</vt:lpstr>
      <vt:lpstr>Velkommen til dagens webinar</vt:lpstr>
      <vt:lpstr>Webinar om spildevand</vt:lpstr>
      <vt:lpstr>program</vt:lpstr>
      <vt:lpstr>Tilslutning ctr. udledning</vt:lpstr>
      <vt:lpstr>Det retlige grundlag</vt:lpstr>
      <vt:lpstr>PowerPoint-præsentation</vt:lpstr>
      <vt:lpstr>PowerPoint-præsentation</vt:lpstr>
      <vt:lpstr> tilladelse til nedsivning og udledning af drænvand fra kunstgræsbane i Nyborg kommune</vt:lpstr>
      <vt:lpstr>Kort om sagen</vt:lpstr>
      <vt:lpstr>PowerPoint-præsentation</vt:lpstr>
      <vt:lpstr>PowerPoint-præsentation</vt:lpstr>
      <vt:lpstr>PowerPoint-præsentation</vt:lpstr>
      <vt:lpstr>Nævnets afgørelse</vt:lpstr>
      <vt:lpstr>Hvorfor er det vigtigt?</vt:lpstr>
      <vt:lpstr>Det retlige grundlag</vt:lpstr>
      <vt:lpstr> tilladelse til tilslutning af overfladevand fra kunstgræsbane  til regnvandsledning i Frederikssund kommune</vt:lpstr>
      <vt:lpstr>Kort om sagen</vt:lpstr>
      <vt:lpstr>PowerPoint-præsentation</vt:lpstr>
      <vt:lpstr>Nævnets afgørelse </vt:lpstr>
      <vt:lpstr>PowerPoint-præsentation</vt:lpstr>
      <vt:lpstr>Læring</vt:lpstr>
      <vt:lpstr>Hydraulisk kapacitet</vt:lpstr>
      <vt:lpstr>Det retlige grundlag</vt:lpstr>
      <vt:lpstr>PowerPoint-præsentation</vt:lpstr>
      <vt:lpstr>PowerPoint-præsentation</vt:lpstr>
      <vt:lpstr> tilladelse til udledning af tag- og overfladevand til privat vandløb i Brønderslev kommune</vt:lpstr>
      <vt:lpstr>Kort om sagen</vt:lpstr>
      <vt:lpstr>PowerPoint-præsentation</vt:lpstr>
      <vt:lpstr>Nævnets afgørelse</vt:lpstr>
      <vt:lpstr>Læring</vt:lpstr>
      <vt:lpstr>klagevejledning</vt:lpstr>
      <vt:lpstr>kompetence</vt:lpstr>
      <vt:lpstr>klagefrist</vt:lpstr>
      <vt:lpstr>PowerPoint-præsentation</vt:lpstr>
      <vt:lpstr>Hvorfor er det vigtigt?</vt:lpstr>
      <vt:lpstr>PowerPoint-præsentation</vt:lpstr>
      <vt:lpstr>PowerPoint-præsentation</vt:lpstr>
      <vt:lpstr>Spørgsmål?</vt:lpstr>
      <vt:lpstr>Tak for ordet  </vt:lpstr>
      <vt:lpstr> Miljø- og Fødevareklagenævnets praksis  NATURBESKYTTELSESLOVENS REGLER OM Offentlighedens adgang til naturen  </vt:lpstr>
      <vt:lpstr> Miljø- og Fødevareklagenævnets praksis  NATURBESKYTTELSESLOVENS REGLER OM Offentlighedens adgang til naturen  </vt:lpstr>
      <vt:lpstr> Program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Afgørelsesportalen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2016-12-22T09:02:31Z</dcterms:created>
  <dcterms:modified xsi:type="dcterms:W3CDTF">2025-11-24T19:14:12Z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